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69" r:id="rId2"/>
    <p:sldId id="258" r:id="rId3"/>
    <p:sldId id="264" r:id="rId4"/>
    <p:sldId id="471" r:id="rId5"/>
    <p:sldId id="470" r:id="rId6"/>
    <p:sldId id="265" r:id="rId7"/>
    <p:sldId id="259" r:id="rId8"/>
    <p:sldId id="473" r:id="rId9"/>
    <p:sldId id="472" r:id="rId10"/>
    <p:sldId id="474" r:id="rId1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B3A"/>
    <a:srgbClr val="CD0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8"/>
  </p:normalViewPr>
  <p:slideViewPr>
    <p:cSldViewPr snapToGrid="0" snapToObjects="1">
      <p:cViewPr varScale="1">
        <p:scale>
          <a:sx n="71" d="100"/>
          <a:sy n="71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7D3FC9-9492-EE48-A323-BA9FF77154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9B069-AE63-4740-89A5-2A7A7CBA9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78" y="1689523"/>
            <a:ext cx="6497256" cy="2387600"/>
          </a:xfr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7E5EC-FD28-2148-BBE5-768EEA400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578" y="4169198"/>
            <a:ext cx="649725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A6303-F03B-714B-98D5-300DE64B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033B-2D15-E649-9C9C-ED961365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C77BD-6CC6-FB42-BF76-832A817E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3747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7323-54B9-2840-A8DF-A79CD058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F468D-34C8-B24B-A13E-C565DEE24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7C0E0-D7A2-C140-88AB-CD41708C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94870-E23A-6A4D-ACB6-FC18C1C9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02759-D4E3-7745-8272-F516385A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9611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6EA32-8740-0D46-A1E4-358B51B88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90841-E526-054F-A46C-23BC1956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C2874-84F6-954C-91B8-FBBCC1EA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2575-43DD-D549-9FCA-3B435B7C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AE7DD-C224-1141-8196-EE531FE2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5990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E32-AEF1-8249-AAB5-B38E6C71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D0919-AE2D-D44E-92C4-07EA7C21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3E454-92D0-0045-9812-83BFF300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DC969-B4DB-0B45-B40F-2D9610F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86E1-0838-1B44-A7CE-CFF1AD65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0787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2AD9-0744-A64E-96D2-E5DCCE11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77087-5D3C-E84D-8594-44F065136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78A2-9FE1-9B44-BFFA-5F326CE0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8AF5A-BB19-7B44-9298-386F9AC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E793F-3B06-BD46-8E32-1E32BDB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0361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8B1C-5840-4F49-81CA-FD4B85F2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E9E0C-02C4-C346-921D-8F514588B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ACD7A-579B-184B-B391-443711C4A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7E5D0-3379-A147-B3D2-D5230677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434E8-DA96-1048-8BD3-C7E1A46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42266-2AD9-7D4A-BA2A-AFF71419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8970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24E4-1C1C-2340-A7EA-D84A5565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6D9A6-74A5-4F41-9DA4-613D463A8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DCB19-7D47-7046-9689-64697A1AD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4A8EF-C078-4648-BF9E-88BC5886E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C6C74-82E7-1440-9B69-CBA9B5AC8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D1CB9-8696-3440-8C50-16331C2A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3B44-166B-964F-83E8-11F202E4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04AF4-9415-BD4C-973A-F70C8C70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3261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7410-4761-1343-9B64-0F17C01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E5A11-A945-F34C-850D-5094BEF80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EB52C-954F-DD42-B33C-E8C66C3D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D3B42-1B11-194E-B0AA-F7405AD6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577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7424F-26D7-9741-8B0B-5A394B68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FFE9A-A3C0-864A-9880-C81EDF08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FBCF9-FBCF-484F-A181-036541AF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4556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03E7-D21D-3747-BCFF-74CF45B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9ED0-BE82-1A4B-A731-BD9D3FE7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04C1-EF57-5445-9329-A34B7D8D4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18152-2A77-0B40-9E84-AD32113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9CA1B-C00F-8C40-BF6D-F5777D28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B114-1C48-BB46-AE20-E39E2EE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2510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FA63-3453-1C4B-9592-6DEA9F3F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842DE-53C4-134E-9FA8-F75ECC45B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112CE-8FF8-524C-8CD2-FCEE4DEA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6661E-7828-244C-91E1-BF44E72D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7A1D-8B2F-F24E-9A32-3B295DA1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D4A4E-19E1-4A44-A2B9-F96CABE5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5773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06B1A-078F-1F46-AEAE-9128AAA3C9A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CA96D-E8E5-2A4E-9B03-7C7F0BD2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50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62DA-324D-8445-958F-5B8612891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57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BA59-AF29-9F41-9B0E-65E4CDB17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1F43-ED28-4A47-A814-0087B60C27F8}" type="datetimeFigureOut">
              <a:rPr lang="en-UA" smtClean="0"/>
              <a:t>06/21/2025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B0C84-73DB-0143-AF05-1A688F9CC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8151-60AF-A64D-B705-3C8E24F51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28FA1-6FAB-2749-A612-C723739A6FA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2454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80B3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снимок экрана, лампа, свет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EF1E990-A8DA-464B-9E3F-0726A12844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469"/>
          <a:stretch/>
        </p:blipFill>
        <p:spPr>
          <a:xfrm>
            <a:off x="0" y="-15016"/>
            <a:ext cx="12215637" cy="68730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4302" y="2364403"/>
            <a:ext cx="9144000" cy="2129194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ПРИМЕНЕНИЕ ИНФОРМАЦИОННЫХ ТЕХНОЛОГИЙ ДЛЯ ОЦЕНКИ ЭФФЕКТИВНОСТИ БРЕНДА РАБОТОДАТЕЛЯ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66398"/>
            <a:ext cx="5522035" cy="1257993"/>
          </a:xfrm>
        </p:spPr>
        <p:txBody>
          <a:bodyPr>
            <a:noAutofit/>
          </a:bodyPr>
          <a:lstStyle/>
          <a:p>
            <a:pPr algn="l" rtl="0"/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Работу выполнил студент 2 курса магистратуры направления «Прикладная информатика» </a:t>
            </a:r>
            <a:b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Макеев Владислав Игоревич</a:t>
            </a:r>
          </a:p>
          <a:p>
            <a:pPr algn="l" rtl="0"/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Руководитель: Андриенко Ирина Александровна </a:t>
            </a:r>
          </a:p>
        </p:txBody>
      </p:sp>
      <p:pic>
        <p:nvPicPr>
          <p:cNvPr id="5" name="Рисунок 4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555B82D-DE30-4F76-8CE6-FCD072EC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6650"/>
            <a:ext cx="4220483" cy="100284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FF80D32-3F14-4BB7-B2F6-E6BE82BA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02" y="216650"/>
            <a:ext cx="4314371" cy="9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4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595FF-B53A-75AF-1632-45E00CEF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9268"/>
            <a:ext cx="10515600" cy="7794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Спасибо за внимание!</a:t>
            </a:r>
            <a:br>
              <a:rPr lang="ru-RU" dirty="0"/>
            </a:br>
            <a:r>
              <a:rPr lang="ru-RU" dirty="0"/>
              <a:t> Задавайте вопросы, пожалуйста.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CDFDB-26D1-5D33-9994-49081AEFD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82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3CAD-E9E8-0043-9094-F2293F71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  <a:endParaRPr lang="en-UA" dirty="0"/>
          </a:p>
        </p:txBody>
      </p:sp>
      <p:grpSp>
        <p:nvGrpSpPr>
          <p:cNvPr id="7" name="组合 5">
            <a:extLst>
              <a:ext uri="{FF2B5EF4-FFF2-40B4-BE49-F238E27FC236}">
                <a16:creationId xmlns:a16="http://schemas.microsoft.com/office/drawing/2014/main" id="{E56DF89D-3AF1-D844-B877-E6C637006DF5}"/>
              </a:ext>
            </a:extLst>
          </p:cNvPr>
          <p:cNvGrpSpPr/>
          <p:nvPr/>
        </p:nvGrpSpPr>
        <p:grpSpPr>
          <a:xfrm>
            <a:off x="1" y="2310329"/>
            <a:ext cx="2894486" cy="4090471"/>
            <a:chOff x="1645263" y="1768089"/>
            <a:chExt cx="2100567" cy="2276603"/>
          </a:xfrm>
        </p:grpSpPr>
        <p:sp>
          <p:nvSpPr>
            <p:cNvPr id="8" name="îş1ïḓê">
              <a:extLst>
                <a:ext uri="{FF2B5EF4-FFF2-40B4-BE49-F238E27FC236}">
                  <a16:creationId xmlns:a16="http://schemas.microsoft.com/office/drawing/2014/main" id="{B4B96250-B1D8-1849-9103-8EF01ADB1FD6}"/>
                </a:ext>
              </a:extLst>
            </p:cNvPr>
            <p:cNvSpPr/>
            <p:nvPr/>
          </p:nvSpPr>
          <p:spPr>
            <a:xfrm>
              <a:off x="1645263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îSḻíḋè">
              <a:extLst>
                <a:ext uri="{FF2B5EF4-FFF2-40B4-BE49-F238E27FC236}">
                  <a16:creationId xmlns:a16="http://schemas.microsoft.com/office/drawing/2014/main" id="{43CC5CE8-2431-9A44-AB95-35AB7BD3780B}"/>
                </a:ext>
              </a:extLst>
            </p:cNvPr>
            <p:cNvSpPr/>
            <p:nvPr/>
          </p:nvSpPr>
          <p:spPr>
            <a:xfrm>
              <a:off x="1645264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Индустриальная значимость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îśľíḓe">
              <a:extLst>
                <a:ext uri="{FF2B5EF4-FFF2-40B4-BE49-F238E27FC236}">
                  <a16:creationId xmlns:a16="http://schemas.microsoft.com/office/drawing/2014/main" id="{843BA123-A778-CB4F-B0FC-8DEB10817718}"/>
                </a:ext>
              </a:extLst>
            </p:cNvPr>
            <p:cNvSpPr txBox="1"/>
            <p:nvPr/>
          </p:nvSpPr>
          <p:spPr>
            <a:xfrm>
              <a:off x="1645263" y="1814164"/>
              <a:ext cx="2100567" cy="911619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Обеспечение безопасности, предотвращение аварий и утечек, минимизация рисков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išlïďe">
              <a:extLst>
                <a:ext uri="{FF2B5EF4-FFF2-40B4-BE49-F238E27FC236}">
                  <a16:creationId xmlns:a16="http://schemas.microsoft.com/office/drawing/2014/main" id="{8CE1C545-2E5A-0744-AB0F-361EFD7EE723}"/>
                </a:ext>
              </a:extLst>
            </p:cNvPr>
            <p:cNvGrpSpPr/>
            <p:nvPr/>
          </p:nvGrpSpPr>
          <p:grpSpPr>
            <a:xfrm>
              <a:off x="2288020" y="3358551"/>
              <a:ext cx="686162" cy="686141"/>
              <a:chOff x="5309776" y="2581275"/>
              <a:chExt cx="1445408" cy="1445368"/>
            </a:xfrm>
          </p:grpSpPr>
          <p:sp>
            <p:nvSpPr>
              <p:cNvPr id="12" name="íṣľíḍê">
                <a:extLst>
                  <a:ext uri="{FF2B5EF4-FFF2-40B4-BE49-F238E27FC236}">
                    <a16:creationId xmlns:a16="http://schemas.microsoft.com/office/drawing/2014/main" id="{3D2A4FC4-EDCA-624A-804B-006A8DF5ECCC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íšľidè">
                <a:extLst>
                  <a:ext uri="{FF2B5EF4-FFF2-40B4-BE49-F238E27FC236}">
                    <a16:creationId xmlns:a16="http://schemas.microsoft.com/office/drawing/2014/main" id="{06AFC6FE-B624-1A49-90FA-D550FDA298F1}"/>
                  </a:ext>
                </a:extLst>
              </p:cNvPr>
              <p:cNvSpPr/>
              <p:nvPr/>
            </p:nvSpPr>
            <p:spPr bwMode="auto">
              <a:xfrm>
                <a:off x="5672508" y="2972766"/>
                <a:ext cx="718398" cy="654880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01116113-7065-4242-8F44-8CEFB067C131}"/>
              </a:ext>
            </a:extLst>
          </p:cNvPr>
          <p:cNvGrpSpPr/>
          <p:nvPr/>
        </p:nvGrpSpPr>
        <p:grpSpPr>
          <a:xfrm>
            <a:off x="2855272" y="2310329"/>
            <a:ext cx="3135715" cy="4090471"/>
            <a:chOff x="3955196" y="1768089"/>
            <a:chExt cx="1971676" cy="2276603"/>
          </a:xfrm>
        </p:grpSpPr>
        <p:sp>
          <p:nvSpPr>
            <p:cNvPr id="15" name="işľiḋé">
              <a:extLst>
                <a:ext uri="{FF2B5EF4-FFF2-40B4-BE49-F238E27FC236}">
                  <a16:creationId xmlns:a16="http://schemas.microsoft.com/office/drawing/2014/main" id="{5A604957-07A1-F74D-B6B8-75E7BE8C7725}"/>
                </a:ext>
              </a:extLst>
            </p:cNvPr>
            <p:cNvSpPr/>
            <p:nvPr/>
          </p:nvSpPr>
          <p:spPr>
            <a:xfrm>
              <a:off x="3955196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ïsļiḓè">
              <a:extLst>
                <a:ext uri="{FF2B5EF4-FFF2-40B4-BE49-F238E27FC236}">
                  <a16:creationId xmlns:a16="http://schemas.microsoft.com/office/drawing/2014/main" id="{F17AD615-2CF5-6E45-A022-5E7FAE396F45}"/>
                </a:ext>
              </a:extLst>
            </p:cNvPr>
            <p:cNvSpPr/>
            <p:nvPr/>
          </p:nvSpPr>
          <p:spPr>
            <a:xfrm>
              <a:off x="3955197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Техническая потребность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7" name="íṣļiḓe">
              <a:extLst>
                <a:ext uri="{FF2B5EF4-FFF2-40B4-BE49-F238E27FC236}">
                  <a16:creationId xmlns:a16="http://schemas.microsoft.com/office/drawing/2014/main" id="{93C7C1AF-AF15-8540-8F00-1CBC9DC900EA}"/>
                </a:ext>
              </a:extLst>
            </p:cNvPr>
            <p:cNvGrpSpPr/>
            <p:nvPr/>
          </p:nvGrpSpPr>
          <p:grpSpPr>
            <a:xfrm>
              <a:off x="4597951" y="3358551"/>
              <a:ext cx="686162" cy="686141"/>
              <a:chOff x="5309776" y="2581275"/>
              <a:chExt cx="1445408" cy="1445368"/>
            </a:xfrm>
          </p:grpSpPr>
          <p:sp>
            <p:nvSpPr>
              <p:cNvPr id="19" name="ísľíḓé">
                <a:extLst>
                  <a:ext uri="{FF2B5EF4-FFF2-40B4-BE49-F238E27FC236}">
                    <a16:creationId xmlns:a16="http://schemas.microsoft.com/office/drawing/2014/main" id="{927C275B-EBF5-B845-A933-20E051A4392B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îṧḻïďè">
                <a:extLst>
                  <a:ext uri="{FF2B5EF4-FFF2-40B4-BE49-F238E27FC236}">
                    <a16:creationId xmlns:a16="http://schemas.microsoft.com/office/drawing/2014/main" id="{DD01B6CE-0433-BA40-B48B-971A57EBEA05}"/>
                  </a:ext>
                </a:extLst>
              </p:cNvPr>
              <p:cNvSpPr/>
              <p:nvPr/>
            </p:nvSpPr>
            <p:spPr bwMode="auto">
              <a:xfrm>
                <a:off x="5672508" y="2993284"/>
                <a:ext cx="718398" cy="613843"/>
              </a:xfrm>
              <a:custGeom>
                <a:avLst/>
                <a:gdLst>
                  <a:gd name="connsiteX0" fmla="*/ 560224 w 607107"/>
                  <a:gd name="connsiteY0" fmla="*/ 279860 h 518750"/>
                  <a:gd name="connsiteX1" fmla="*/ 582459 w 607107"/>
                  <a:gd name="connsiteY1" fmla="*/ 280220 h 518750"/>
                  <a:gd name="connsiteX2" fmla="*/ 606440 w 607107"/>
                  <a:gd name="connsiteY2" fmla="*/ 300513 h 518750"/>
                  <a:gd name="connsiteX3" fmla="*/ 596135 w 607107"/>
                  <a:gd name="connsiteY3" fmla="*/ 329751 h 518750"/>
                  <a:gd name="connsiteX4" fmla="*/ 571865 w 607107"/>
                  <a:gd name="connsiteY4" fmla="*/ 348793 h 518750"/>
                  <a:gd name="connsiteX5" fmla="*/ 371834 w 607107"/>
                  <a:gd name="connsiteY5" fmla="*/ 500269 h 518750"/>
                  <a:gd name="connsiteX6" fmla="*/ 134050 w 607107"/>
                  <a:gd name="connsiteY6" fmla="*/ 494210 h 518750"/>
                  <a:gd name="connsiteX7" fmla="*/ 67213 w 607107"/>
                  <a:gd name="connsiteY7" fmla="*/ 511040 h 518750"/>
                  <a:gd name="connsiteX8" fmla="*/ 61145 w 607107"/>
                  <a:gd name="connsiteY8" fmla="*/ 511040 h 518750"/>
                  <a:gd name="connsiteX9" fmla="*/ 59701 w 607107"/>
                  <a:gd name="connsiteY9" fmla="*/ 510560 h 518750"/>
                  <a:gd name="connsiteX10" fmla="*/ 55656 w 607107"/>
                  <a:gd name="connsiteY10" fmla="*/ 507674 h 518750"/>
                  <a:gd name="connsiteX11" fmla="*/ 7502 w 607107"/>
                  <a:gd name="connsiteY11" fmla="*/ 432081 h 518750"/>
                  <a:gd name="connsiteX12" fmla="*/ 1435 w 607107"/>
                  <a:gd name="connsiteY12" fmla="*/ 423521 h 518750"/>
                  <a:gd name="connsiteX13" fmla="*/ 183 w 607107"/>
                  <a:gd name="connsiteY13" fmla="*/ 417077 h 518750"/>
                  <a:gd name="connsiteX14" fmla="*/ 4131 w 607107"/>
                  <a:gd name="connsiteY14" fmla="*/ 411788 h 518750"/>
                  <a:gd name="connsiteX15" fmla="*/ 95527 w 607107"/>
                  <a:gd name="connsiteY15" fmla="*/ 376588 h 518750"/>
                  <a:gd name="connsiteX16" fmla="*/ 266570 w 607107"/>
                  <a:gd name="connsiteY16" fmla="*/ 330231 h 518750"/>
                  <a:gd name="connsiteX17" fmla="*/ 327147 w 607107"/>
                  <a:gd name="connsiteY17" fmla="*/ 372741 h 518750"/>
                  <a:gd name="connsiteX18" fmla="*/ 233536 w 607107"/>
                  <a:gd name="connsiteY18" fmla="*/ 417943 h 518750"/>
                  <a:gd name="connsiteX19" fmla="*/ 360084 w 607107"/>
                  <a:gd name="connsiteY19" fmla="*/ 366393 h 518750"/>
                  <a:gd name="connsiteX20" fmla="*/ 365285 w 607107"/>
                  <a:gd name="connsiteY20" fmla="*/ 359372 h 518750"/>
                  <a:gd name="connsiteX21" fmla="*/ 524482 w 607107"/>
                  <a:gd name="connsiteY21" fmla="*/ 291473 h 518750"/>
                  <a:gd name="connsiteX22" fmla="*/ 560224 w 607107"/>
                  <a:gd name="connsiteY22" fmla="*/ 279860 h 518750"/>
                  <a:gd name="connsiteX23" fmla="*/ 231201 w 607107"/>
                  <a:gd name="connsiteY23" fmla="*/ 114447 h 518750"/>
                  <a:gd name="connsiteX24" fmla="*/ 227733 w 607107"/>
                  <a:gd name="connsiteY24" fmla="*/ 115409 h 518750"/>
                  <a:gd name="connsiteX25" fmla="*/ 204232 w 607107"/>
                  <a:gd name="connsiteY25" fmla="*/ 127912 h 518750"/>
                  <a:gd name="connsiteX26" fmla="*/ 200572 w 607107"/>
                  <a:gd name="connsiteY26" fmla="*/ 136280 h 518750"/>
                  <a:gd name="connsiteX27" fmla="*/ 203269 w 607107"/>
                  <a:gd name="connsiteY27" fmla="*/ 146860 h 518750"/>
                  <a:gd name="connsiteX28" fmla="*/ 207410 w 607107"/>
                  <a:gd name="connsiteY28" fmla="*/ 151862 h 518750"/>
                  <a:gd name="connsiteX29" fmla="*/ 213960 w 607107"/>
                  <a:gd name="connsiteY29" fmla="*/ 151573 h 518750"/>
                  <a:gd name="connsiteX30" fmla="*/ 222340 w 607107"/>
                  <a:gd name="connsiteY30" fmla="*/ 147053 h 518750"/>
                  <a:gd name="connsiteX31" fmla="*/ 222340 w 607107"/>
                  <a:gd name="connsiteY31" fmla="*/ 230058 h 518750"/>
                  <a:gd name="connsiteX32" fmla="*/ 229756 w 607107"/>
                  <a:gd name="connsiteY32" fmla="*/ 237464 h 518750"/>
                  <a:gd name="connsiteX33" fmla="*/ 243433 w 607107"/>
                  <a:gd name="connsiteY33" fmla="*/ 237464 h 518750"/>
                  <a:gd name="connsiteX34" fmla="*/ 250850 w 607107"/>
                  <a:gd name="connsiteY34" fmla="*/ 230058 h 518750"/>
                  <a:gd name="connsiteX35" fmla="*/ 250850 w 607107"/>
                  <a:gd name="connsiteY35" fmla="*/ 121853 h 518750"/>
                  <a:gd name="connsiteX36" fmla="*/ 243433 w 607107"/>
                  <a:gd name="connsiteY36" fmla="*/ 114447 h 518750"/>
                  <a:gd name="connsiteX37" fmla="*/ 230719 w 607107"/>
                  <a:gd name="connsiteY37" fmla="*/ 76070 h 518750"/>
                  <a:gd name="connsiteX38" fmla="*/ 330794 w 607107"/>
                  <a:gd name="connsiteY38" fmla="*/ 176004 h 518750"/>
                  <a:gd name="connsiteX39" fmla="*/ 230719 w 607107"/>
                  <a:gd name="connsiteY39" fmla="*/ 275841 h 518750"/>
                  <a:gd name="connsiteX40" fmla="*/ 130741 w 607107"/>
                  <a:gd name="connsiteY40" fmla="*/ 176004 h 518750"/>
                  <a:gd name="connsiteX41" fmla="*/ 230719 w 607107"/>
                  <a:gd name="connsiteY41" fmla="*/ 76070 h 518750"/>
                  <a:gd name="connsiteX42" fmla="*/ 371906 w 607107"/>
                  <a:gd name="connsiteY42" fmla="*/ 39432 h 518750"/>
                  <a:gd name="connsiteX43" fmla="*/ 368246 w 607107"/>
                  <a:gd name="connsiteY43" fmla="*/ 40297 h 518750"/>
                  <a:gd name="connsiteX44" fmla="*/ 344168 w 607107"/>
                  <a:gd name="connsiteY44" fmla="*/ 53185 h 518750"/>
                  <a:gd name="connsiteX45" fmla="*/ 340412 w 607107"/>
                  <a:gd name="connsiteY45" fmla="*/ 61744 h 518750"/>
                  <a:gd name="connsiteX46" fmla="*/ 343109 w 607107"/>
                  <a:gd name="connsiteY46" fmla="*/ 72612 h 518750"/>
                  <a:gd name="connsiteX47" fmla="*/ 347443 w 607107"/>
                  <a:gd name="connsiteY47" fmla="*/ 77709 h 518750"/>
                  <a:gd name="connsiteX48" fmla="*/ 354089 w 607107"/>
                  <a:gd name="connsiteY48" fmla="*/ 77421 h 518750"/>
                  <a:gd name="connsiteX49" fmla="*/ 362757 w 607107"/>
                  <a:gd name="connsiteY49" fmla="*/ 72804 h 518750"/>
                  <a:gd name="connsiteX50" fmla="*/ 362757 w 607107"/>
                  <a:gd name="connsiteY50" fmla="*/ 157919 h 518750"/>
                  <a:gd name="connsiteX51" fmla="*/ 370365 w 607107"/>
                  <a:gd name="connsiteY51" fmla="*/ 165517 h 518750"/>
                  <a:gd name="connsiteX52" fmla="*/ 384331 w 607107"/>
                  <a:gd name="connsiteY52" fmla="*/ 165517 h 518750"/>
                  <a:gd name="connsiteX53" fmla="*/ 391939 w 607107"/>
                  <a:gd name="connsiteY53" fmla="*/ 157919 h 518750"/>
                  <a:gd name="connsiteX54" fmla="*/ 391939 w 607107"/>
                  <a:gd name="connsiteY54" fmla="*/ 47029 h 518750"/>
                  <a:gd name="connsiteX55" fmla="*/ 384331 w 607107"/>
                  <a:gd name="connsiteY55" fmla="*/ 39432 h 518750"/>
                  <a:gd name="connsiteX56" fmla="*/ 371328 w 607107"/>
                  <a:gd name="connsiteY56" fmla="*/ 0 h 518750"/>
                  <a:gd name="connsiteX57" fmla="*/ 473901 w 607107"/>
                  <a:gd name="connsiteY57" fmla="*/ 102426 h 518750"/>
                  <a:gd name="connsiteX58" fmla="*/ 371328 w 607107"/>
                  <a:gd name="connsiteY58" fmla="*/ 204852 h 518750"/>
                  <a:gd name="connsiteX59" fmla="*/ 342531 w 607107"/>
                  <a:gd name="connsiteY59" fmla="*/ 200717 h 518750"/>
                  <a:gd name="connsiteX60" fmla="*/ 348117 w 607107"/>
                  <a:gd name="connsiteY60" fmla="*/ 167440 h 518750"/>
                  <a:gd name="connsiteX61" fmla="*/ 274342 w 607107"/>
                  <a:gd name="connsiteY61" fmla="*/ 69150 h 518750"/>
                  <a:gd name="connsiteX62" fmla="*/ 371328 w 607107"/>
                  <a:gd name="connsiteY62" fmla="*/ 0 h 51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7107" h="518750">
                    <a:moveTo>
                      <a:pt x="560224" y="279860"/>
                    </a:moveTo>
                    <a:cubicBezTo>
                      <a:pt x="569819" y="278441"/>
                      <a:pt x="577162" y="279018"/>
                      <a:pt x="582459" y="280220"/>
                    </a:cubicBezTo>
                    <a:cubicBezTo>
                      <a:pt x="595268" y="283010"/>
                      <a:pt x="604032" y="289742"/>
                      <a:pt x="606440" y="300513"/>
                    </a:cubicBezTo>
                    <a:cubicBezTo>
                      <a:pt x="608751" y="310804"/>
                      <a:pt x="604995" y="322826"/>
                      <a:pt x="596135" y="329751"/>
                    </a:cubicBezTo>
                    <a:cubicBezTo>
                      <a:pt x="587949" y="336098"/>
                      <a:pt x="579762" y="342542"/>
                      <a:pt x="571865" y="348793"/>
                    </a:cubicBezTo>
                    <a:lnTo>
                      <a:pt x="371834" y="500269"/>
                    </a:lnTo>
                    <a:cubicBezTo>
                      <a:pt x="306826" y="545471"/>
                      <a:pt x="137614" y="493440"/>
                      <a:pt x="134050" y="494210"/>
                    </a:cubicBezTo>
                    <a:lnTo>
                      <a:pt x="67213" y="511040"/>
                    </a:lnTo>
                    <a:cubicBezTo>
                      <a:pt x="65479" y="511521"/>
                      <a:pt x="63264" y="511425"/>
                      <a:pt x="61145" y="511040"/>
                    </a:cubicBezTo>
                    <a:cubicBezTo>
                      <a:pt x="60567" y="510848"/>
                      <a:pt x="60086" y="510752"/>
                      <a:pt x="59701" y="510560"/>
                    </a:cubicBezTo>
                    <a:cubicBezTo>
                      <a:pt x="58063" y="510079"/>
                      <a:pt x="56715" y="509021"/>
                      <a:pt x="55656" y="507674"/>
                    </a:cubicBezTo>
                    <a:cubicBezTo>
                      <a:pt x="40150" y="486131"/>
                      <a:pt x="22430" y="453335"/>
                      <a:pt x="7502" y="432081"/>
                    </a:cubicBezTo>
                    <a:lnTo>
                      <a:pt x="1435" y="423521"/>
                    </a:lnTo>
                    <a:cubicBezTo>
                      <a:pt x="183" y="421694"/>
                      <a:pt x="-299" y="419289"/>
                      <a:pt x="183" y="417077"/>
                    </a:cubicBezTo>
                    <a:cubicBezTo>
                      <a:pt x="664" y="414865"/>
                      <a:pt x="1723" y="412750"/>
                      <a:pt x="4131" y="411788"/>
                    </a:cubicBezTo>
                    <a:lnTo>
                      <a:pt x="95527" y="376588"/>
                    </a:lnTo>
                    <a:cubicBezTo>
                      <a:pt x="155816" y="356487"/>
                      <a:pt x="154179" y="328885"/>
                      <a:pt x="266570" y="330231"/>
                    </a:cubicBezTo>
                    <a:cubicBezTo>
                      <a:pt x="296618" y="330520"/>
                      <a:pt x="351706" y="324172"/>
                      <a:pt x="327147" y="372741"/>
                    </a:cubicBezTo>
                    <a:cubicBezTo>
                      <a:pt x="316650" y="393515"/>
                      <a:pt x="281979" y="420059"/>
                      <a:pt x="233536" y="417943"/>
                    </a:cubicBezTo>
                    <a:cubicBezTo>
                      <a:pt x="233344" y="419193"/>
                      <a:pt x="327244" y="456605"/>
                      <a:pt x="360084" y="366393"/>
                    </a:cubicBezTo>
                    <a:cubicBezTo>
                      <a:pt x="360084" y="366393"/>
                      <a:pt x="361433" y="361007"/>
                      <a:pt x="365285" y="359372"/>
                    </a:cubicBezTo>
                    <a:cubicBezTo>
                      <a:pt x="389940" y="348793"/>
                      <a:pt x="522459" y="292338"/>
                      <a:pt x="524482" y="291473"/>
                    </a:cubicBezTo>
                    <a:cubicBezTo>
                      <a:pt x="538784" y="284693"/>
                      <a:pt x="550629" y="281278"/>
                      <a:pt x="560224" y="279860"/>
                    </a:cubicBezTo>
                    <a:close/>
                    <a:moveTo>
                      <a:pt x="231201" y="114447"/>
                    </a:moveTo>
                    <a:cubicBezTo>
                      <a:pt x="230045" y="114447"/>
                      <a:pt x="228793" y="114832"/>
                      <a:pt x="227733" y="115409"/>
                    </a:cubicBezTo>
                    <a:lnTo>
                      <a:pt x="204232" y="127912"/>
                    </a:lnTo>
                    <a:cubicBezTo>
                      <a:pt x="201246" y="129548"/>
                      <a:pt x="199705" y="133010"/>
                      <a:pt x="200572" y="136280"/>
                    </a:cubicBezTo>
                    <a:lnTo>
                      <a:pt x="203269" y="146860"/>
                    </a:lnTo>
                    <a:cubicBezTo>
                      <a:pt x="203847" y="149073"/>
                      <a:pt x="205388" y="150900"/>
                      <a:pt x="207410" y="151862"/>
                    </a:cubicBezTo>
                    <a:cubicBezTo>
                      <a:pt x="209529" y="152727"/>
                      <a:pt x="211937" y="152631"/>
                      <a:pt x="213960" y="151573"/>
                    </a:cubicBezTo>
                    <a:lnTo>
                      <a:pt x="222340" y="147053"/>
                    </a:lnTo>
                    <a:lnTo>
                      <a:pt x="222340" y="230058"/>
                    </a:lnTo>
                    <a:cubicBezTo>
                      <a:pt x="222340" y="234098"/>
                      <a:pt x="225711" y="237464"/>
                      <a:pt x="229756" y="237464"/>
                    </a:cubicBezTo>
                    <a:lnTo>
                      <a:pt x="243433" y="237464"/>
                    </a:lnTo>
                    <a:cubicBezTo>
                      <a:pt x="247479" y="237464"/>
                      <a:pt x="250850" y="234098"/>
                      <a:pt x="250850" y="230058"/>
                    </a:cubicBezTo>
                    <a:lnTo>
                      <a:pt x="250850" y="121853"/>
                    </a:lnTo>
                    <a:cubicBezTo>
                      <a:pt x="250850" y="117813"/>
                      <a:pt x="247479" y="114447"/>
                      <a:pt x="243433" y="114447"/>
                    </a:cubicBezTo>
                    <a:close/>
                    <a:moveTo>
                      <a:pt x="230719" y="76070"/>
                    </a:moveTo>
                    <a:cubicBezTo>
                      <a:pt x="286006" y="76070"/>
                      <a:pt x="330794" y="120795"/>
                      <a:pt x="330794" y="176004"/>
                    </a:cubicBezTo>
                    <a:cubicBezTo>
                      <a:pt x="330794" y="231116"/>
                      <a:pt x="286006" y="275841"/>
                      <a:pt x="230719" y="275841"/>
                    </a:cubicBezTo>
                    <a:cubicBezTo>
                      <a:pt x="175529" y="275841"/>
                      <a:pt x="130741" y="231116"/>
                      <a:pt x="130741" y="176004"/>
                    </a:cubicBezTo>
                    <a:cubicBezTo>
                      <a:pt x="130741" y="120795"/>
                      <a:pt x="175529" y="76070"/>
                      <a:pt x="230719" y="76070"/>
                    </a:cubicBezTo>
                    <a:close/>
                    <a:moveTo>
                      <a:pt x="371906" y="39432"/>
                    </a:moveTo>
                    <a:cubicBezTo>
                      <a:pt x="370654" y="39432"/>
                      <a:pt x="369402" y="39720"/>
                      <a:pt x="368246" y="40297"/>
                    </a:cubicBezTo>
                    <a:lnTo>
                      <a:pt x="344168" y="53185"/>
                    </a:lnTo>
                    <a:cubicBezTo>
                      <a:pt x="341086" y="54819"/>
                      <a:pt x="339545" y="58378"/>
                      <a:pt x="340412" y="61744"/>
                    </a:cubicBezTo>
                    <a:lnTo>
                      <a:pt x="343109" y="72612"/>
                    </a:lnTo>
                    <a:cubicBezTo>
                      <a:pt x="343687" y="74920"/>
                      <a:pt x="345324" y="76747"/>
                      <a:pt x="347443" y="77709"/>
                    </a:cubicBezTo>
                    <a:cubicBezTo>
                      <a:pt x="349562" y="78671"/>
                      <a:pt x="352066" y="78575"/>
                      <a:pt x="354089" y="77421"/>
                    </a:cubicBezTo>
                    <a:lnTo>
                      <a:pt x="362757" y="72804"/>
                    </a:lnTo>
                    <a:lnTo>
                      <a:pt x="362757" y="157919"/>
                    </a:lnTo>
                    <a:cubicBezTo>
                      <a:pt x="362757" y="162054"/>
                      <a:pt x="366224" y="165517"/>
                      <a:pt x="370365" y="165517"/>
                    </a:cubicBezTo>
                    <a:lnTo>
                      <a:pt x="384331" y="165517"/>
                    </a:lnTo>
                    <a:cubicBezTo>
                      <a:pt x="388568" y="165517"/>
                      <a:pt x="391939" y="162054"/>
                      <a:pt x="391939" y="157919"/>
                    </a:cubicBezTo>
                    <a:lnTo>
                      <a:pt x="391939" y="47029"/>
                    </a:lnTo>
                    <a:cubicBezTo>
                      <a:pt x="391939" y="42798"/>
                      <a:pt x="388568" y="39432"/>
                      <a:pt x="384331" y="39432"/>
                    </a:cubicBezTo>
                    <a:close/>
                    <a:moveTo>
                      <a:pt x="371328" y="0"/>
                    </a:moveTo>
                    <a:cubicBezTo>
                      <a:pt x="428056" y="0"/>
                      <a:pt x="473901" y="45875"/>
                      <a:pt x="473901" y="102426"/>
                    </a:cubicBezTo>
                    <a:cubicBezTo>
                      <a:pt x="473901" y="158977"/>
                      <a:pt x="428056" y="204852"/>
                      <a:pt x="371328" y="204852"/>
                    </a:cubicBezTo>
                    <a:cubicBezTo>
                      <a:pt x="361312" y="204852"/>
                      <a:pt x="351681" y="203409"/>
                      <a:pt x="342531" y="200717"/>
                    </a:cubicBezTo>
                    <a:cubicBezTo>
                      <a:pt x="346095" y="190234"/>
                      <a:pt x="348117" y="179077"/>
                      <a:pt x="348117" y="167440"/>
                    </a:cubicBezTo>
                    <a:cubicBezTo>
                      <a:pt x="348117" y="120892"/>
                      <a:pt x="317008" y="81556"/>
                      <a:pt x="274342" y="69150"/>
                    </a:cubicBezTo>
                    <a:cubicBezTo>
                      <a:pt x="288211" y="28949"/>
                      <a:pt x="326447" y="0"/>
                      <a:pt x="371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8" name="îśľíḓe">
              <a:extLst>
                <a:ext uri="{FF2B5EF4-FFF2-40B4-BE49-F238E27FC236}">
                  <a16:creationId xmlns:a16="http://schemas.microsoft.com/office/drawing/2014/main" id="{B7831256-7AD2-AC41-87C0-927EF8893313}"/>
                </a:ext>
              </a:extLst>
            </p:cNvPr>
            <p:cNvSpPr txBox="1"/>
            <p:nvPr/>
          </p:nvSpPr>
          <p:spPr>
            <a:xfrm>
              <a:off x="3955197" y="1768089"/>
              <a:ext cx="1971675" cy="9576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Необходимость удаленного сбора данных по давлению, температуре и других показателей, важных для работы нефтепровода</a:t>
              </a:r>
              <a:endParaRPr lang="en-US" altLang="zh-CN" sz="16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9">
            <a:extLst>
              <a:ext uri="{FF2B5EF4-FFF2-40B4-BE49-F238E27FC236}">
                <a16:creationId xmlns:a16="http://schemas.microsoft.com/office/drawing/2014/main" id="{2EA33100-670C-7E47-83FB-F178C79393AD}"/>
              </a:ext>
            </a:extLst>
          </p:cNvPr>
          <p:cNvGrpSpPr/>
          <p:nvPr/>
        </p:nvGrpSpPr>
        <p:grpSpPr>
          <a:xfrm>
            <a:off x="6076630" y="2310329"/>
            <a:ext cx="3015407" cy="4090471"/>
            <a:chOff x="6265127" y="1768089"/>
            <a:chExt cx="1971677" cy="2276603"/>
          </a:xfrm>
        </p:grpSpPr>
        <p:sp>
          <p:nvSpPr>
            <p:cNvPr id="22" name="i$ḻîḑê">
              <a:extLst>
                <a:ext uri="{FF2B5EF4-FFF2-40B4-BE49-F238E27FC236}">
                  <a16:creationId xmlns:a16="http://schemas.microsoft.com/office/drawing/2014/main" id="{0F08C7F8-5468-6748-B5E8-2998BF5CC112}"/>
                </a:ext>
              </a:extLst>
            </p:cNvPr>
            <p:cNvSpPr/>
            <p:nvPr/>
          </p:nvSpPr>
          <p:spPr>
            <a:xfrm>
              <a:off x="6265128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$ḷiďè">
              <a:extLst>
                <a:ext uri="{FF2B5EF4-FFF2-40B4-BE49-F238E27FC236}">
                  <a16:creationId xmlns:a16="http://schemas.microsoft.com/office/drawing/2014/main" id="{D85FAE4F-2856-5C45-8941-D0420511A75A}"/>
                </a:ext>
              </a:extLst>
            </p:cNvPr>
            <p:cNvSpPr/>
            <p:nvPr/>
          </p:nvSpPr>
          <p:spPr>
            <a:xfrm>
              <a:off x="6265129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Преимущество модульности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ïšḻiḋê">
              <a:extLst>
                <a:ext uri="{FF2B5EF4-FFF2-40B4-BE49-F238E27FC236}">
                  <a16:creationId xmlns:a16="http://schemas.microsoft.com/office/drawing/2014/main" id="{D824B54C-C0D8-7A44-92B4-9F31C575D0D8}"/>
                </a:ext>
              </a:extLst>
            </p:cNvPr>
            <p:cNvGrpSpPr/>
            <p:nvPr/>
          </p:nvGrpSpPr>
          <p:grpSpPr>
            <a:xfrm>
              <a:off x="6907883" y="3358551"/>
              <a:ext cx="686162" cy="686141"/>
              <a:chOff x="5309776" y="2581275"/>
              <a:chExt cx="1445408" cy="1445368"/>
            </a:xfrm>
          </p:grpSpPr>
          <p:sp>
            <p:nvSpPr>
              <p:cNvPr id="26" name="î$ḷîdè">
                <a:extLst>
                  <a:ext uri="{FF2B5EF4-FFF2-40B4-BE49-F238E27FC236}">
                    <a16:creationId xmlns:a16="http://schemas.microsoft.com/office/drawing/2014/main" id="{CE595577-4412-B443-856E-C302861DDC82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7" name="îsļíḋé">
                <a:extLst>
                  <a:ext uri="{FF2B5EF4-FFF2-40B4-BE49-F238E27FC236}">
                    <a16:creationId xmlns:a16="http://schemas.microsoft.com/office/drawing/2014/main" id="{4CEC7DC5-BC6D-0343-949C-C8B53B1D4C35}"/>
                  </a:ext>
                </a:extLst>
              </p:cNvPr>
              <p:cNvSpPr/>
              <p:nvPr/>
            </p:nvSpPr>
            <p:spPr bwMode="auto">
              <a:xfrm>
                <a:off x="5672508" y="2970157"/>
                <a:ext cx="718398" cy="66009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5" name="îśľíḓe">
              <a:extLst>
                <a:ext uri="{FF2B5EF4-FFF2-40B4-BE49-F238E27FC236}">
                  <a16:creationId xmlns:a16="http://schemas.microsoft.com/office/drawing/2014/main" id="{3B9B1EBD-A90C-1848-AE58-ECCC5C44F5C7}"/>
                </a:ext>
              </a:extLst>
            </p:cNvPr>
            <p:cNvSpPr txBox="1"/>
            <p:nvPr/>
          </p:nvSpPr>
          <p:spPr>
            <a:xfrm>
              <a:off x="6265127" y="1814165"/>
              <a:ext cx="1955717" cy="7918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Гибкое распределение задач по независимым блокам, упрощённое отладка и развитие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6">
            <a:extLst>
              <a:ext uri="{FF2B5EF4-FFF2-40B4-BE49-F238E27FC236}">
                <a16:creationId xmlns:a16="http://schemas.microsoft.com/office/drawing/2014/main" id="{69A14CD9-95BF-9E4C-BFFA-8FE4060C1FE9}"/>
              </a:ext>
            </a:extLst>
          </p:cNvPr>
          <p:cNvGrpSpPr/>
          <p:nvPr/>
        </p:nvGrpSpPr>
        <p:grpSpPr>
          <a:xfrm>
            <a:off x="9138134" y="2310329"/>
            <a:ext cx="3115958" cy="4090471"/>
            <a:chOff x="8575061" y="1768089"/>
            <a:chExt cx="1971676" cy="2276603"/>
          </a:xfrm>
        </p:grpSpPr>
        <p:sp>
          <p:nvSpPr>
            <p:cNvPr id="29" name="ïṥḷîdé">
              <a:extLst>
                <a:ext uri="{FF2B5EF4-FFF2-40B4-BE49-F238E27FC236}">
                  <a16:creationId xmlns:a16="http://schemas.microsoft.com/office/drawing/2014/main" id="{75F487D0-19C4-D647-B0C6-922AD539D92D}"/>
                </a:ext>
              </a:extLst>
            </p:cNvPr>
            <p:cNvSpPr/>
            <p:nvPr/>
          </p:nvSpPr>
          <p:spPr>
            <a:xfrm>
              <a:off x="8575061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0" name="íślîḑe">
              <a:extLst>
                <a:ext uri="{FF2B5EF4-FFF2-40B4-BE49-F238E27FC236}">
                  <a16:creationId xmlns:a16="http://schemas.microsoft.com/office/drawing/2014/main" id="{94B68FA3-603E-B345-839D-E6FC8525D6FC}"/>
                </a:ext>
              </a:extLst>
            </p:cNvPr>
            <p:cNvSpPr/>
            <p:nvPr/>
          </p:nvSpPr>
          <p:spPr>
            <a:xfrm>
              <a:off x="8575062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Недостатки монолитных решений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ïšḻîďè">
              <a:extLst>
                <a:ext uri="{FF2B5EF4-FFF2-40B4-BE49-F238E27FC236}">
                  <a16:creationId xmlns:a16="http://schemas.microsoft.com/office/drawing/2014/main" id="{295FC8A0-DDB2-9D41-9424-4B24C9D379CA}"/>
                </a:ext>
              </a:extLst>
            </p:cNvPr>
            <p:cNvGrpSpPr/>
            <p:nvPr/>
          </p:nvGrpSpPr>
          <p:grpSpPr>
            <a:xfrm>
              <a:off x="9217815" y="3358551"/>
              <a:ext cx="686162" cy="686141"/>
              <a:chOff x="5309776" y="2581275"/>
              <a:chExt cx="1445408" cy="1445368"/>
            </a:xfrm>
          </p:grpSpPr>
          <p:sp>
            <p:nvSpPr>
              <p:cNvPr id="33" name="íṡļîḑè">
                <a:extLst>
                  <a:ext uri="{FF2B5EF4-FFF2-40B4-BE49-F238E27FC236}">
                    <a16:creationId xmlns:a16="http://schemas.microsoft.com/office/drawing/2014/main" id="{B474FE53-F297-5049-AD56-484CC7239C43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îsliḑé">
                <a:extLst>
                  <a:ext uri="{FF2B5EF4-FFF2-40B4-BE49-F238E27FC236}">
                    <a16:creationId xmlns:a16="http://schemas.microsoft.com/office/drawing/2014/main" id="{B4A2FE66-4BF3-E549-9908-6B127739490F}"/>
                  </a:ext>
                </a:extLst>
              </p:cNvPr>
              <p:cNvSpPr/>
              <p:nvPr/>
            </p:nvSpPr>
            <p:spPr bwMode="auto">
              <a:xfrm>
                <a:off x="5672508" y="2972766"/>
                <a:ext cx="718398" cy="654880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2" name="îśľíḓe">
              <a:extLst>
                <a:ext uri="{FF2B5EF4-FFF2-40B4-BE49-F238E27FC236}">
                  <a16:creationId xmlns:a16="http://schemas.microsoft.com/office/drawing/2014/main" id="{AC22C730-0C41-DA4C-98DB-58F3D84B7D65}"/>
                </a:ext>
              </a:extLst>
            </p:cNvPr>
            <p:cNvSpPr txBox="1"/>
            <p:nvPr/>
          </p:nvSpPr>
          <p:spPr>
            <a:xfrm>
              <a:off x="8575062" y="1794117"/>
              <a:ext cx="1971675" cy="93166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Трудно наращиваются новые функции; сбой одного компонента может парализовать систему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2692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C99D8-B463-ED00-84E6-6F65D2A9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FE553A-B214-7415-14CE-DB8E3D33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Цель: разработать модульную автоматизированную систему (АС) для мониторинга и управления нефтепроводом, которая позволяет эффективно отслеживать состояние инфраструктуры, подключаться и переключаться между базами данных, обеспечивая устойчивость, масштабируемость и удобство эксплуатации при минимальной стоимости внедрения..</a:t>
            </a:r>
          </a:p>
          <a:p>
            <a:r>
              <a:rPr lang="ru-RU" dirty="0"/>
              <a:t>Задачи:</a:t>
            </a:r>
          </a:p>
          <a:p>
            <a:r>
              <a:rPr lang="ru-RU" dirty="0"/>
              <a:t>Спроектировать архитектуру из 9 независимых модулей</a:t>
            </a:r>
          </a:p>
          <a:p>
            <a:r>
              <a:rPr lang="ru-RU" dirty="0"/>
              <a:t>Реализовать </a:t>
            </a: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Реализовать механизм подключения и менеджмента БД</a:t>
            </a:r>
          </a:p>
          <a:p>
            <a:r>
              <a:rPr lang="ru-RU" dirty="0"/>
              <a:t>Обеспечить устойчивость системы</a:t>
            </a:r>
          </a:p>
          <a:p>
            <a:r>
              <a:rPr lang="ru-RU" dirty="0"/>
              <a:t>Протестировать и задокументировать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9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8A5BB-7194-04F7-D5D7-B8955D1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возможности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95FE0-3F99-3F2C-3348-B29A7DCA3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Визуализация 40 ячеек нефтепровода</a:t>
            </a:r>
            <a:r>
              <a:rPr lang="ru-RU" dirty="0"/>
              <a:t> с цветовой индикацией состояния</a:t>
            </a:r>
          </a:p>
          <a:p>
            <a:r>
              <a:rPr lang="ru-RU" b="1" dirty="0"/>
              <a:t>Мониторинг датчиков</a:t>
            </a:r>
            <a:r>
              <a:rPr lang="ru-RU" dirty="0"/>
              <a:t> давления, температуры, скорости перекачки</a:t>
            </a:r>
          </a:p>
          <a:p>
            <a:r>
              <a:rPr lang="ru-RU" b="1" dirty="0"/>
              <a:t>Система аутентификации</a:t>
            </a:r>
            <a:r>
              <a:rPr lang="ru-RU" dirty="0"/>
              <a:t> пользователей с разными уровнями доступа</a:t>
            </a:r>
          </a:p>
          <a:p>
            <a:r>
              <a:rPr lang="ru-RU" b="1" dirty="0"/>
              <a:t>Управление базами данных</a:t>
            </a:r>
            <a:r>
              <a:rPr lang="ru-RU" dirty="0"/>
              <a:t> </a:t>
            </a:r>
            <a:r>
              <a:rPr lang="ru-RU" dirty="0" err="1"/>
              <a:t>SQLite</a:t>
            </a:r>
            <a:r>
              <a:rPr lang="ru-RU" dirty="0"/>
              <a:t> с возможностью создания и подключения</a:t>
            </a:r>
          </a:p>
          <a:p>
            <a:r>
              <a:rPr lang="ru-RU" b="1" dirty="0"/>
              <a:t>Генерация отчетов</a:t>
            </a:r>
            <a:r>
              <a:rPr lang="ru-RU" dirty="0"/>
              <a:t> с экспортом в текстовые файлы</a:t>
            </a:r>
          </a:p>
          <a:p>
            <a:r>
              <a:rPr lang="ru-RU" b="1" dirty="0"/>
              <a:t>Панель управления</a:t>
            </a:r>
            <a:r>
              <a:rPr lang="ru-RU" dirty="0"/>
              <a:t> трубопроводом с регулировкой параметров</a:t>
            </a:r>
          </a:p>
          <a:p>
            <a:r>
              <a:rPr lang="ru-RU" b="1" dirty="0"/>
              <a:t>Диаграмма соединений</a:t>
            </a:r>
            <a:r>
              <a:rPr lang="ru-RU" dirty="0"/>
              <a:t> для визуализации структуры системы</a:t>
            </a:r>
          </a:p>
          <a:p>
            <a:r>
              <a:rPr lang="ru-RU" b="1" dirty="0"/>
              <a:t>Управление аварийными бригадами</a:t>
            </a:r>
            <a:r>
              <a:rPr lang="ru-RU" dirty="0"/>
              <a:t> и ремонтными работами</a:t>
            </a:r>
          </a:p>
          <a:p>
            <a:r>
              <a:rPr lang="ru-RU" b="1" dirty="0"/>
              <a:t>Автоматическое обновление данных</a:t>
            </a:r>
            <a:r>
              <a:rPr lang="ru-RU" dirty="0"/>
              <a:t> с настраиваемыми интервалами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09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47AF-F20C-C04D-D678-F0F70C40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40A0-DAC7-232D-26F1-C0BA5E2C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Сравнение аналогов промышленных систем</a:t>
            </a:r>
            <a:endParaRPr lang="en-UA" dirty="0"/>
          </a:p>
        </p:txBody>
      </p:sp>
      <p:grpSp>
        <p:nvGrpSpPr>
          <p:cNvPr id="7" name="组合 5">
            <a:extLst>
              <a:ext uri="{FF2B5EF4-FFF2-40B4-BE49-F238E27FC236}">
                <a16:creationId xmlns:a16="http://schemas.microsoft.com/office/drawing/2014/main" id="{036DFDB6-AC7E-1FED-404C-9B2E0D7010C8}"/>
              </a:ext>
            </a:extLst>
          </p:cNvPr>
          <p:cNvGrpSpPr/>
          <p:nvPr/>
        </p:nvGrpSpPr>
        <p:grpSpPr>
          <a:xfrm>
            <a:off x="1279159" y="2310329"/>
            <a:ext cx="2894486" cy="4090471"/>
            <a:chOff x="1645263" y="1768089"/>
            <a:chExt cx="2100567" cy="2276603"/>
          </a:xfrm>
        </p:grpSpPr>
        <p:sp>
          <p:nvSpPr>
            <p:cNvPr id="8" name="îş1ïḓê">
              <a:extLst>
                <a:ext uri="{FF2B5EF4-FFF2-40B4-BE49-F238E27FC236}">
                  <a16:creationId xmlns:a16="http://schemas.microsoft.com/office/drawing/2014/main" id="{754146ED-CE53-49F3-1C42-59C7FC59CADE}"/>
                </a:ext>
              </a:extLst>
            </p:cNvPr>
            <p:cNvSpPr/>
            <p:nvPr/>
          </p:nvSpPr>
          <p:spPr>
            <a:xfrm>
              <a:off x="1645263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" name="îSḻíḋè">
              <a:extLst>
                <a:ext uri="{FF2B5EF4-FFF2-40B4-BE49-F238E27FC236}">
                  <a16:creationId xmlns:a16="http://schemas.microsoft.com/office/drawing/2014/main" id="{E2733658-2BB4-183C-EAE1-E69DAF672820}"/>
                </a:ext>
              </a:extLst>
            </p:cNvPr>
            <p:cNvSpPr/>
            <p:nvPr/>
          </p:nvSpPr>
          <p:spPr>
            <a:xfrm>
              <a:off x="1645264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Rockwell FactoryTalk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îśľíḓe">
              <a:extLst>
                <a:ext uri="{FF2B5EF4-FFF2-40B4-BE49-F238E27FC236}">
                  <a16:creationId xmlns:a16="http://schemas.microsoft.com/office/drawing/2014/main" id="{37EEFB30-C05F-3600-0DAC-C562A8E0B3DA}"/>
                </a:ext>
              </a:extLst>
            </p:cNvPr>
            <p:cNvSpPr txBox="1"/>
            <p:nvPr/>
          </p:nvSpPr>
          <p:spPr>
            <a:xfrm>
              <a:off x="1645263" y="1814164"/>
              <a:ext cx="2100567" cy="911619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Высокая стоимость, зависимость от экосистемы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išlïďe">
              <a:extLst>
                <a:ext uri="{FF2B5EF4-FFF2-40B4-BE49-F238E27FC236}">
                  <a16:creationId xmlns:a16="http://schemas.microsoft.com/office/drawing/2014/main" id="{20F3CFBD-5700-25EB-E8FC-4493F1F48920}"/>
                </a:ext>
              </a:extLst>
            </p:cNvPr>
            <p:cNvGrpSpPr/>
            <p:nvPr/>
          </p:nvGrpSpPr>
          <p:grpSpPr>
            <a:xfrm>
              <a:off x="2288020" y="3358551"/>
              <a:ext cx="686162" cy="686141"/>
              <a:chOff x="5309776" y="2581275"/>
              <a:chExt cx="1445408" cy="1445368"/>
            </a:xfrm>
          </p:grpSpPr>
          <p:sp>
            <p:nvSpPr>
              <p:cNvPr id="12" name="íṣľíḍê">
                <a:extLst>
                  <a:ext uri="{FF2B5EF4-FFF2-40B4-BE49-F238E27FC236}">
                    <a16:creationId xmlns:a16="http://schemas.microsoft.com/office/drawing/2014/main" id="{CCAC29A4-B3D0-151F-B387-8D1D5D52951F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íšľidè">
                <a:extLst>
                  <a:ext uri="{FF2B5EF4-FFF2-40B4-BE49-F238E27FC236}">
                    <a16:creationId xmlns:a16="http://schemas.microsoft.com/office/drawing/2014/main" id="{7EE66D45-7F58-9EC2-5EFA-6F9269131C35}"/>
                  </a:ext>
                </a:extLst>
              </p:cNvPr>
              <p:cNvSpPr/>
              <p:nvPr/>
            </p:nvSpPr>
            <p:spPr bwMode="auto">
              <a:xfrm>
                <a:off x="5672508" y="2972766"/>
                <a:ext cx="718398" cy="654880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7BDE2B30-9E8B-9E43-C9E4-A0DFBE49E18C}"/>
              </a:ext>
            </a:extLst>
          </p:cNvPr>
          <p:cNvGrpSpPr/>
          <p:nvPr/>
        </p:nvGrpSpPr>
        <p:grpSpPr>
          <a:xfrm>
            <a:off x="4580231" y="2310329"/>
            <a:ext cx="3135716" cy="4090471"/>
            <a:chOff x="3955196" y="1768089"/>
            <a:chExt cx="1971677" cy="2276603"/>
          </a:xfrm>
        </p:grpSpPr>
        <p:sp>
          <p:nvSpPr>
            <p:cNvPr id="15" name="işľiḋé">
              <a:extLst>
                <a:ext uri="{FF2B5EF4-FFF2-40B4-BE49-F238E27FC236}">
                  <a16:creationId xmlns:a16="http://schemas.microsoft.com/office/drawing/2014/main" id="{E0A3DD09-4BBF-733E-4C98-5C51E3B725FE}"/>
                </a:ext>
              </a:extLst>
            </p:cNvPr>
            <p:cNvSpPr/>
            <p:nvPr/>
          </p:nvSpPr>
          <p:spPr>
            <a:xfrm>
              <a:off x="3955196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ïsļiḓè">
              <a:extLst>
                <a:ext uri="{FF2B5EF4-FFF2-40B4-BE49-F238E27FC236}">
                  <a16:creationId xmlns:a16="http://schemas.microsoft.com/office/drawing/2014/main" id="{75E46A1B-3F4C-04A6-6C7A-4F6B2F508FEB}"/>
                </a:ext>
              </a:extLst>
            </p:cNvPr>
            <p:cNvSpPr/>
            <p:nvPr/>
          </p:nvSpPr>
          <p:spPr>
            <a:xfrm>
              <a:off x="3955197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Schneider </a:t>
              </a:r>
              <a:r>
                <a:rPr lang="en-US" altLang="zh-CN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SCADAPack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7" name="íṣļiḓe">
              <a:extLst>
                <a:ext uri="{FF2B5EF4-FFF2-40B4-BE49-F238E27FC236}">
                  <a16:creationId xmlns:a16="http://schemas.microsoft.com/office/drawing/2014/main" id="{D9D8F43B-C175-BB9A-8591-F569F35D9590}"/>
                </a:ext>
              </a:extLst>
            </p:cNvPr>
            <p:cNvGrpSpPr/>
            <p:nvPr/>
          </p:nvGrpSpPr>
          <p:grpSpPr>
            <a:xfrm>
              <a:off x="4597951" y="3358551"/>
              <a:ext cx="686162" cy="686141"/>
              <a:chOff x="5309776" y="2581275"/>
              <a:chExt cx="1445408" cy="1445368"/>
            </a:xfrm>
          </p:grpSpPr>
          <p:sp>
            <p:nvSpPr>
              <p:cNvPr id="19" name="ísľíḓé">
                <a:extLst>
                  <a:ext uri="{FF2B5EF4-FFF2-40B4-BE49-F238E27FC236}">
                    <a16:creationId xmlns:a16="http://schemas.microsoft.com/office/drawing/2014/main" id="{E6D4E65D-3710-F848-91FD-082622651E46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îṧḻïďè">
                <a:extLst>
                  <a:ext uri="{FF2B5EF4-FFF2-40B4-BE49-F238E27FC236}">
                    <a16:creationId xmlns:a16="http://schemas.microsoft.com/office/drawing/2014/main" id="{05CF77F4-532C-6E12-C6B6-E0D33CF5FF7C}"/>
                  </a:ext>
                </a:extLst>
              </p:cNvPr>
              <p:cNvSpPr/>
              <p:nvPr/>
            </p:nvSpPr>
            <p:spPr bwMode="auto">
              <a:xfrm>
                <a:off x="5672508" y="2993284"/>
                <a:ext cx="718398" cy="613843"/>
              </a:xfrm>
              <a:custGeom>
                <a:avLst/>
                <a:gdLst>
                  <a:gd name="connsiteX0" fmla="*/ 560224 w 607107"/>
                  <a:gd name="connsiteY0" fmla="*/ 279860 h 518750"/>
                  <a:gd name="connsiteX1" fmla="*/ 582459 w 607107"/>
                  <a:gd name="connsiteY1" fmla="*/ 280220 h 518750"/>
                  <a:gd name="connsiteX2" fmla="*/ 606440 w 607107"/>
                  <a:gd name="connsiteY2" fmla="*/ 300513 h 518750"/>
                  <a:gd name="connsiteX3" fmla="*/ 596135 w 607107"/>
                  <a:gd name="connsiteY3" fmla="*/ 329751 h 518750"/>
                  <a:gd name="connsiteX4" fmla="*/ 571865 w 607107"/>
                  <a:gd name="connsiteY4" fmla="*/ 348793 h 518750"/>
                  <a:gd name="connsiteX5" fmla="*/ 371834 w 607107"/>
                  <a:gd name="connsiteY5" fmla="*/ 500269 h 518750"/>
                  <a:gd name="connsiteX6" fmla="*/ 134050 w 607107"/>
                  <a:gd name="connsiteY6" fmla="*/ 494210 h 518750"/>
                  <a:gd name="connsiteX7" fmla="*/ 67213 w 607107"/>
                  <a:gd name="connsiteY7" fmla="*/ 511040 h 518750"/>
                  <a:gd name="connsiteX8" fmla="*/ 61145 w 607107"/>
                  <a:gd name="connsiteY8" fmla="*/ 511040 h 518750"/>
                  <a:gd name="connsiteX9" fmla="*/ 59701 w 607107"/>
                  <a:gd name="connsiteY9" fmla="*/ 510560 h 518750"/>
                  <a:gd name="connsiteX10" fmla="*/ 55656 w 607107"/>
                  <a:gd name="connsiteY10" fmla="*/ 507674 h 518750"/>
                  <a:gd name="connsiteX11" fmla="*/ 7502 w 607107"/>
                  <a:gd name="connsiteY11" fmla="*/ 432081 h 518750"/>
                  <a:gd name="connsiteX12" fmla="*/ 1435 w 607107"/>
                  <a:gd name="connsiteY12" fmla="*/ 423521 h 518750"/>
                  <a:gd name="connsiteX13" fmla="*/ 183 w 607107"/>
                  <a:gd name="connsiteY13" fmla="*/ 417077 h 518750"/>
                  <a:gd name="connsiteX14" fmla="*/ 4131 w 607107"/>
                  <a:gd name="connsiteY14" fmla="*/ 411788 h 518750"/>
                  <a:gd name="connsiteX15" fmla="*/ 95527 w 607107"/>
                  <a:gd name="connsiteY15" fmla="*/ 376588 h 518750"/>
                  <a:gd name="connsiteX16" fmla="*/ 266570 w 607107"/>
                  <a:gd name="connsiteY16" fmla="*/ 330231 h 518750"/>
                  <a:gd name="connsiteX17" fmla="*/ 327147 w 607107"/>
                  <a:gd name="connsiteY17" fmla="*/ 372741 h 518750"/>
                  <a:gd name="connsiteX18" fmla="*/ 233536 w 607107"/>
                  <a:gd name="connsiteY18" fmla="*/ 417943 h 518750"/>
                  <a:gd name="connsiteX19" fmla="*/ 360084 w 607107"/>
                  <a:gd name="connsiteY19" fmla="*/ 366393 h 518750"/>
                  <a:gd name="connsiteX20" fmla="*/ 365285 w 607107"/>
                  <a:gd name="connsiteY20" fmla="*/ 359372 h 518750"/>
                  <a:gd name="connsiteX21" fmla="*/ 524482 w 607107"/>
                  <a:gd name="connsiteY21" fmla="*/ 291473 h 518750"/>
                  <a:gd name="connsiteX22" fmla="*/ 560224 w 607107"/>
                  <a:gd name="connsiteY22" fmla="*/ 279860 h 518750"/>
                  <a:gd name="connsiteX23" fmla="*/ 231201 w 607107"/>
                  <a:gd name="connsiteY23" fmla="*/ 114447 h 518750"/>
                  <a:gd name="connsiteX24" fmla="*/ 227733 w 607107"/>
                  <a:gd name="connsiteY24" fmla="*/ 115409 h 518750"/>
                  <a:gd name="connsiteX25" fmla="*/ 204232 w 607107"/>
                  <a:gd name="connsiteY25" fmla="*/ 127912 h 518750"/>
                  <a:gd name="connsiteX26" fmla="*/ 200572 w 607107"/>
                  <a:gd name="connsiteY26" fmla="*/ 136280 h 518750"/>
                  <a:gd name="connsiteX27" fmla="*/ 203269 w 607107"/>
                  <a:gd name="connsiteY27" fmla="*/ 146860 h 518750"/>
                  <a:gd name="connsiteX28" fmla="*/ 207410 w 607107"/>
                  <a:gd name="connsiteY28" fmla="*/ 151862 h 518750"/>
                  <a:gd name="connsiteX29" fmla="*/ 213960 w 607107"/>
                  <a:gd name="connsiteY29" fmla="*/ 151573 h 518750"/>
                  <a:gd name="connsiteX30" fmla="*/ 222340 w 607107"/>
                  <a:gd name="connsiteY30" fmla="*/ 147053 h 518750"/>
                  <a:gd name="connsiteX31" fmla="*/ 222340 w 607107"/>
                  <a:gd name="connsiteY31" fmla="*/ 230058 h 518750"/>
                  <a:gd name="connsiteX32" fmla="*/ 229756 w 607107"/>
                  <a:gd name="connsiteY32" fmla="*/ 237464 h 518750"/>
                  <a:gd name="connsiteX33" fmla="*/ 243433 w 607107"/>
                  <a:gd name="connsiteY33" fmla="*/ 237464 h 518750"/>
                  <a:gd name="connsiteX34" fmla="*/ 250850 w 607107"/>
                  <a:gd name="connsiteY34" fmla="*/ 230058 h 518750"/>
                  <a:gd name="connsiteX35" fmla="*/ 250850 w 607107"/>
                  <a:gd name="connsiteY35" fmla="*/ 121853 h 518750"/>
                  <a:gd name="connsiteX36" fmla="*/ 243433 w 607107"/>
                  <a:gd name="connsiteY36" fmla="*/ 114447 h 518750"/>
                  <a:gd name="connsiteX37" fmla="*/ 230719 w 607107"/>
                  <a:gd name="connsiteY37" fmla="*/ 76070 h 518750"/>
                  <a:gd name="connsiteX38" fmla="*/ 330794 w 607107"/>
                  <a:gd name="connsiteY38" fmla="*/ 176004 h 518750"/>
                  <a:gd name="connsiteX39" fmla="*/ 230719 w 607107"/>
                  <a:gd name="connsiteY39" fmla="*/ 275841 h 518750"/>
                  <a:gd name="connsiteX40" fmla="*/ 130741 w 607107"/>
                  <a:gd name="connsiteY40" fmla="*/ 176004 h 518750"/>
                  <a:gd name="connsiteX41" fmla="*/ 230719 w 607107"/>
                  <a:gd name="connsiteY41" fmla="*/ 76070 h 518750"/>
                  <a:gd name="connsiteX42" fmla="*/ 371906 w 607107"/>
                  <a:gd name="connsiteY42" fmla="*/ 39432 h 518750"/>
                  <a:gd name="connsiteX43" fmla="*/ 368246 w 607107"/>
                  <a:gd name="connsiteY43" fmla="*/ 40297 h 518750"/>
                  <a:gd name="connsiteX44" fmla="*/ 344168 w 607107"/>
                  <a:gd name="connsiteY44" fmla="*/ 53185 h 518750"/>
                  <a:gd name="connsiteX45" fmla="*/ 340412 w 607107"/>
                  <a:gd name="connsiteY45" fmla="*/ 61744 h 518750"/>
                  <a:gd name="connsiteX46" fmla="*/ 343109 w 607107"/>
                  <a:gd name="connsiteY46" fmla="*/ 72612 h 518750"/>
                  <a:gd name="connsiteX47" fmla="*/ 347443 w 607107"/>
                  <a:gd name="connsiteY47" fmla="*/ 77709 h 518750"/>
                  <a:gd name="connsiteX48" fmla="*/ 354089 w 607107"/>
                  <a:gd name="connsiteY48" fmla="*/ 77421 h 518750"/>
                  <a:gd name="connsiteX49" fmla="*/ 362757 w 607107"/>
                  <a:gd name="connsiteY49" fmla="*/ 72804 h 518750"/>
                  <a:gd name="connsiteX50" fmla="*/ 362757 w 607107"/>
                  <a:gd name="connsiteY50" fmla="*/ 157919 h 518750"/>
                  <a:gd name="connsiteX51" fmla="*/ 370365 w 607107"/>
                  <a:gd name="connsiteY51" fmla="*/ 165517 h 518750"/>
                  <a:gd name="connsiteX52" fmla="*/ 384331 w 607107"/>
                  <a:gd name="connsiteY52" fmla="*/ 165517 h 518750"/>
                  <a:gd name="connsiteX53" fmla="*/ 391939 w 607107"/>
                  <a:gd name="connsiteY53" fmla="*/ 157919 h 518750"/>
                  <a:gd name="connsiteX54" fmla="*/ 391939 w 607107"/>
                  <a:gd name="connsiteY54" fmla="*/ 47029 h 518750"/>
                  <a:gd name="connsiteX55" fmla="*/ 384331 w 607107"/>
                  <a:gd name="connsiteY55" fmla="*/ 39432 h 518750"/>
                  <a:gd name="connsiteX56" fmla="*/ 371328 w 607107"/>
                  <a:gd name="connsiteY56" fmla="*/ 0 h 518750"/>
                  <a:gd name="connsiteX57" fmla="*/ 473901 w 607107"/>
                  <a:gd name="connsiteY57" fmla="*/ 102426 h 518750"/>
                  <a:gd name="connsiteX58" fmla="*/ 371328 w 607107"/>
                  <a:gd name="connsiteY58" fmla="*/ 204852 h 518750"/>
                  <a:gd name="connsiteX59" fmla="*/ 342531 w 607107"/>
                  <a:gd name="connsiteY59" fmla="*/ 200717 h 518750"/>
                  <a:gd name="connsiteX60" fmla="*/ 348117 w 607107"/>
                  <a:gd name="connsiteY60" fmla="*/ 167440 h 518750"/>
                  <a:gd name="connsiteX61" fmla="*/ 274342 w 607107"/>
                  <a:gd name="connsiteY61" fmla="*/ 69150 h 518750"/>
                  <a:gd name="connsiteX62" fmla="*/ 371328 w 607107"/>
                  <a:gd name="connsiteY62" fmla="*/ 0 h 51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7107" h="518750">
                    <a:moveTo>
                      <a:pt x="560224" y="279860"/>
                    </a:moveTo>
                    <a:cubicBezTo>
                      <a:pt x="569819" y="278441"/>
                      <a:pt x="577162" y="279018"/>
                      <a:pt x="582459" y="280220"/>
                    </a:cubicBezTo>
                    <a:cubicBezTo>
                      <a:pt x="595268" y="283010"/>
                      <a:pt x="604032" y="289742"/>
                      <a:pt x="606440" y="300513"/>
                    </a:cubicBezTo>
                    <a:cubicBezTo>
                      <a:pt x="608751" y="310804"/>
                      <a:pt x="604995" y="322826"/>
                      <a:pt x="596135" y="329751"/>
                    </a:cubicBezTo>
                    <a:cubicBezTo>
                      <a:pt x="587949" y="336098"/>
                      <a:pt x="579762" y="342542"/>
                      <a:pt x="571865" y="348793"/>
                    </a:cubicBezTo>
                    <a:lnTo>
                      <a:pt x="371834" y="500269"/>
                    </a:lnTo>
                    <a:cubicBezTo>
                      <a:pt x="306826" y="545471"/>
                      <a:pt x="137614" y="493440"/>
                      <a:pt x="134050" y="494210"/>
                    </a:cubicBezTo>
                    <a:lnTo>
                      <a:pt x="67213" y="511040"/>
                    </a:lnTo>
                    <a:cubicBezTo>
                      <a:pt x="65479" y="511521"/>
                      <a:pt x="63264" y="511425"/>
                      <a:pt x="61145" y="511040"/>
                    </a:cubicBezTo>
                    <a:cubicBezTo>
                      <a:pt x="60567" y="510848"/>
                      <a:pt x="60086" y="510752"/>
                      <a:pt x="59701" y="510560"/>
                    </a:cubicBezTo>
                    <a:cubicBezTo>
                      <a:pt x="58063" y="510079"/>
                      <a:pt x="56715" y="509021"/>
                      <a:pt x="55656" y="507674"/>
                    </a:cubicBezTo>
                    <a:cubicBezTo>
                      <a:pt x="40150" y="486131"/>
                      <a:pt x="22430" y="453335"/>
                      <a:pt x="7502" y="432081"/>
                    </a:cubicBezTo>
                    <a:lnTo>
                      <a:pt x="1435" y="423521"/>
                    </a:lnTo>
                    <a:cubicBezTo>
                      <a:pt x="183" y="421694"/>
                      <a:pt x="-299" y="419289"/>
                      <a:pt x="183" y="417077"/>
                    </a:cubicBezTo>
                    <a:cubicBezTo>
                      <a:pt x="664" y="414865"/>
                      <a:pt x="1723" y="412750"/>
                      <a:pt x="4131" y="411788"/>
                    </a:cubicBezTo>
                    <a:lnTo>
                      <a:pt x="95527" y="376588"/>
                    </a:lnTo>
                    <a:cubicBezTo>
                      <a:pt x="155816" y="356487"/>
                      <a:pt x="154179" y="328885"/>
                      <a:pt x="266570" y="330231"/>
                    </a:cubicBezTo>
                    <a:cubicBezTo>
                      <a:pt x="296618" y="330520"/>
                      <a:pt x="351706" y="324172"/>
                      <a:pt x="327147" y="372741"/>
                    </a:cubicBezTo>
                    <a:cubicBezTo>
                      <a:pt x="316650" y="393515"/>
                      <a:pt x="281979" y="420059"/>
                      <a:pt x="233536" y="417943"/>
                    </a:cubicBezTo>
                    <a:cubicBezTo>
                      <a:pt x="233344" y="419193"/>
                      <a:pt x="327244" y="456605"/>
                      <a:pt x="360084" y="366393"/>
                    </a:cubicBezTo>
                    <a:cubicBezTo>
                      <a:pt x="360084" y="366393"/>
                      <a:pt x="361433" y="361007"/>
                      <a:pt x="365285" y="359372"/>
                    </a:cubicBezTo>
                    <a:cubicBezTo>
                      <a:pt x="389940" y="348793"/>
                      <a:pt x="522459" y="292338"/>
                      <a:pt x="524482" y="291473"/>
                    </a:cubicBezTo>
                    <a:cubicBezTo>
                      <a:pt x="538784" y="284693"/>
                      <a:pt x="550629" y="281278"/>
                      <a:pt x="560224" y="279860"/>
                    </a:cubicBezTo>
                    <a:close/>
                    <a:moveTo>
                      <a:pt x="231201" y="114447"/>
                    </a:moveTo>
                    <a:cubicBezTo>
                      <a:pt x="230045" y="114447"/>
                      <a:pt x="228793" y="114832"/>
                      <a:pt x="227733" y="115409"/>
                    </a:cubicBezTo>
                    <a:lnTo>
                      <a:pt x="204232" y="127912"/>
                    </a:lnTo>
                    <a:cubicBezTo>
                      <a:pt x="201246" y="129548"/>
                      <a:pt x="199705" y="133010"/>
                      <a:pt x="200572" y="136280"/>
                    </a:cubicBezTo>
                    <a:lnTo>
                      <a:pt x="203269" y="146860"/>
                    </a:lnTo>
                    <a:cubicBezTo>
                      <a:pt x="203847" y="149073"/>
                      <a:pt x="205388" y="150900"/>
                      <a:pt x="207410" y="151862"/>
                    </a:cubicBezTo>
                    <a:cubicBezTo>
                      <a:pt x="209529" y="152727"/>
                      <a:pt x="211937" y="152631"/>
                      <a:pt x="213960" y="151573"/>
                    </a:cubicBezTo>
                    <a:lnTo>
                      <a:pt x="222340" y="147053"/>
                    </a:lnTo>
                    <a:lnTo>
                      <a:pt x="222340" y="230058"/>
                    </a:lnTo>
                    <a:cubicBezTo>
                      <a:pt x="222340" y="234098"/>
                      <a:pt x="225711" y="237464"/>
                      <a:pt x="229756" y="237464"/>
                    </a:cubicBezTo>
                    <a:lnTo>
                      <a:pt x="243433" y="237464"/>
                    </a:lnTo>
                    <a:cubicBezTo>
                      <a:pt x="247479" y="237464"/>
                      <a:pt x="250850" y="234098"/>
                      <a:pt x="250850" y="230058"/>
                    </a:cubicBezTo>
                    <a:lnTo>
                      <a:pt x="250850" y="121853"/>
                    </a:lnTo>
                    <a:cubicBezTo>
                      <a:pt x="250850" y="117813"/>
                      <a:pt x="247479" y="114447"/>
                      <a:pt x="243433" y="114447"/>
                    </a:cubicBezTo>
                    <a:close/>
                    <a:moveTo>
                      <a:pt x="230719" y="76070"/>
                    </a:moveTo>
                    <a:cubicBezTo>
                      <a:pt x="286006" y="76070"/>
                      <a:pt x="330794" y="120795"/>
                      <a:pt x="330794" y="176004"/>
                    </a:cubicBezTo>
                    <a:cubicBezTo>
                      <a:pt x="330794" y="231116"/>
                      <a:pt x="286006" y="275841"/>
                      <a:pt x="230719" y="275841"/>
                    </a:cubicBezTo>
                    <a:cubicBezTo>
                      <a:pt x="175529" y="275841"/>
                      <a:pt x="130741" y="231116"/>
                      <a:pt x="130741" y="176004"/>
                    </a:cubicBezTo>
                    <a:cubicBezTo>
                      <a:pt x="130741" y="120795"/>
                      <a:pt x="175529" y="76070"/>
                      <a:pt x="230719" y="76070"/>
                    </a:cubicBezTo>
                    <a:close/>
                    <a:moveTo>
                      <a:pt x="371906" y="39432"/>
                    </a:moveTo>
                    <a:cubicBezTo>
                      <a:pt x="370654" y="39432"/>
                      <a:pt x="369402" y="39720"/>
                      <a:pt x="368246" y="40297"/>
                    </a:cubicBezTo>
                    <a:lnTo>
                      <a:pt x="344168" y="53185"/>
                    </a:lnTo>
                    <a:cubicBezTo>
                      <a:pt x="341086" y="54819"/>
                      <a:pt x="339545" y="58378"/>
                      <a:pt x="340412" y="61744"/>
                    </a:cubicBezTo>
                    <a:lnTo>
                      <a:pt x="343109" y="72612"/>
                    </a:lnTo>
                    <a:cubicBezTo>
                      <a:pt x="343687" y="74920"/>
                      <a:pt x="345324" y="76747"/>
                      <a:pt x="347443" y="77709"/>
                    </a:cubicBezTo>
                    <a:cubicBezTo>
                      <a:pt x="349562" y="78671"/>
                      <a:pt x="352066" y="78575"/>
                      <a:pt x="354089" y="77421"/>
                    </a:cubicBezTo>
                    <a:lnTo>
                      <a:pt x="362757" y="72804"/>
                    </a:lnTo>
                    <a:lnTo>
                      <a:pt x="362757" y="157919"/>
                    </a:lnTo>
                    <a:cubicBezTo>
                      <a:pt x="362757" y="162054"/>
                      <a:pt x="366224" y="165517"/>
                      <a:pt x="370365" y="165517"/>
                    </a:cubicBezTo>
                    <a:lnTo>
                      <a:pt x="384331" y="165517"/>
                    </a:lnTo>
                    <a:cubicBezTo>
                      <a:pt x="388568" y="165517"/>
                      <a:pt x="391939" y="162054"/>
                      <a:pt x="391939" y="157919"/>
                    </a:cubicBezTo>
                    <a:lnTo>
                      <a:pt x="391939" y="47029"/>
                    </a:lnTo>
                    <a:cubicBezTo>
                      <a:pt x="391939" y="42798"/>
                      <a:pt x="388568" y="39432"/>
                      <a:pt x="384331" y="39432"/>
                    </a:cubicBezTo>
                    <a:close/>
                    <a:moveTo>
                      <a:pt x="371328" y="0"/>
                    </a:moveTo>
                    <a:cubicBezTo>
                      <a:pt x="428056" y="0"/>
                      <a:pt x="473901" y="45875"/>
                      <a:pt x="473901" y="102426"/>
                    </a:cubicBezTo>
                    <a:cubicBezTo>
                      <a:pt x="473901" y="158977"/>
                      <a:pt x="428056" y="204852"/>
                      <a:pt x="371328" y="204852"/>
                    </a:cubicBezTo>
                    <a:cubicBezTo>
                      <a:pt x="361312" y="204852"/>
                      <a:pt x="351681" y="203409"/>
                      <a:pt x="342531" y="200717"/>
                    </a:cubicBezTo>
                    <a:cubicBezTo>
                      <a:pt x="346095" y="190234"/>
                      <a:pt x="348117" y="179077"/>
                      <a:pt x="348117" y="167440"/>
                    </a:cubicBezTo>
                    <a:cubicBezTo>
                      <a:pt x="348117" y="120892"/>
                      <a:pt x="317008" y="81556"/>
                      <a:pt x="274342" y="69150"/>
                    </a:cubicBezTo>
                    <a:cubicBezTo>
                      <a:pt x="288211" y="28949"/>
                      <a:pt x="326447" y="0"/>
                      <a:pt x="371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8" name="îśľíḓe">
              <a:extLst>
                <a:ext uri="{FF2B5EF4-FFF2-40B4-BE49-F238E27FC236}">
                  <a16:creationId xmlns:a16="http://schemas.microsoft.com/office/drawing/2014/main" id="{59D14620-3143-F5D9-14B3-6023151CA42A}"/>
                </a:ext>
              </a:extLst>
            </p:cNvPr>
            <p:cNvSpPr txBox="1"/>
            <p:nvPr/>
          </p:nvSpPr>
          <p:spPr>
            <a:xfrm>
              <a:off x="3955198" y="1768089"/>
              <a:ext cx="1971675" cy="9576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Ограниченная аналитика, нужны доп. сервисы</a:t>
              </a:r>
              <a:endParaRPr lang="en-US" altLang="zh-CN" sz="16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9">
            <a:extLst>
              <a:ext uri="{FF2B5EF4-FFF2-40B4-BE49-F238E27FC236}">
                <a16:creationId xmlns:a16="http://schemas.microsoft.com/office/drawing/2014/main" id="{B2E1451C-7494-A709-24BC-5CC8ACCEBAF9}"/>
              </a:ext>
            </a:extLst>
          </p:cNvPr>
          <p:cNvGrpSpPr/>
          <p:nvPr/>
        </p:nvGrpSpPr>
        <p:grpSpPr>
          <a:xfrm>
            <a:off x="8338393" y="2310329"/>
            <a:ext cx="3015407" cy="4090471"/>
            <a:chOff x="6265127" y="1768089"/>
            <a:chExt cx="1971677" cy="2276603"/>
          </a:xfrm>
        </p:grpSpPr>
        <p:sp>
          <p:nvSpPr>
            <p:cNvPr id="22" name="i$ḻîḑê">
              <a:extLst>
                <a:ext uri="{FF2B5EF4-FFF2-40B4-BE49-F238E27FC236}">
                  <a16:creationId xmlns:a16="http://schemas.microsoft.com/office/drawing/2014/main" id="{D3DB6E22-24D6-B0DC-016B-FEA1A159828C}"/>
                </a:ext>
              </a:extLst>
            </p:cNvPr>
            <p:cNvSpPr/>
            <p:nvPr/>
          </p:nvSpPr>
          <p:spPr>
            <a:xfrm>
              <a:off x="6265128" y="1768089"/>
              <a:ext cx="1971675" cy="1863646"/>
            </a:xfrm>
            <a:prstGeom prst="roundRect">
              <a:avLst>
                <a:gd name="adj" fmla="val 3572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$ḷiďè">
              <a:extLst>
                <a:ext uri="{FF2B5EF4-FFF2-40B4-BE49-F238E27FC236}">
                  <a16:creationId xmlns:a16="http://schemas.microsoft.com/office/drawing/2014/main" id="{6E388D47-C041-449E-0F47-5539BCC8754F}"/>
                </a:ext>
              </a:extLst>
            </p:cNvPr>
            <p:cNvSpPr/>
            <p:nvPr/>
          </p:nvSpPr>
          <p:spPr>
            <a:xfrm>
              <a:off x="6265129" y="2725784"/>
              <a:ext cx="1971675" cy="393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Honeywell Experion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ïšḻiḋê">
              <a:extLst>
                <a:ext uri="{FF2B5EF4-FFF2-40B4-BE49-F238E27FC236}">
                  <a16:creationId xmlns:a16="http://schemas.microsoft.com/office/drawing/2014/main" id="{74917498-4D5B-1D8F-81E5-39A4EFB5A693}"/>
                </a:ext>
              </a:extLst>
            </p:cNvPr>
            <p:cNvGrpSpPr/>
            <p:nvPr/>
          </p:nvGrpSpPr>
          <p:grpSpPr>
            <a:xfrm>
              <a:off x="6907883" y="3358551"/>
              <a:ext cx="686162" cy="686141"/>
              <a:chOff x="5309776" y="2581275"/>
              <a:chExt cx="1445408" cy="1445368"/>
            </a:xfrm>
          </p:grpSpPr>
          <p:sp>
            <p:nvSpPr>
              <p:cNvPr id="26" name="î$ḷîdè">
                <a:extLst>
                  <a:ext uri="{FF2B5EF4-FFF2-40B4-BE49-F238E27FC236}">
                    <a16:creationId xmlns:a16="http://schemas.microsoft.com/office/drawing/2014/main" id="{3FBE2F42-CB7C-9A4C-9563-8AB6EC7FFC0C}"/>
                  </a:ext>
                </a:extLst>
              </p:cNvPr>
              <p:cNvSpPr/>
              <p:nvPr/>
            </p:nvSpPr>
            <p:spPr>
              <a:xfrm>
                <a:off x="5309776" y="2581275"/>
                <a:ext cx="1445408" cy="1445368"/>
              </a:xfrm>
              <a:prstGeom prst="ellipse">
                <a:avLst/>
              </a:prstGeom>
              <a:solidFill>
                <a:srgbClr val="880B3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7" name="îsļíḋé">
                <a:extLst>
                  <a:ext uri="{FF2B5EF4-FFF2-40B4-BE49-F238E27FC236}">
                    <a16:creationId xmlns:a16="http://schemas.microsoft.com/office/drawing/2014/main" id="{2F45BF4E-C56D-600C-6B90-73EB74456EEF}"/>
                  </a:ext>
                </a:extLst>
              </p:cNvPr>
              <p:cNvSpPr/>
              <p:nvPr/>
            </p:nvSpPr>
            <p:spPr bwMode="auto">
              <a:xfrm>
                <a:off x="5672508" y="2970157"/>
                <a:ext cx="718398" cy="66009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5" name="îśľíḓe">
              <a:extLst>
                <a:ext uri="{FF2B5EF4-FFF2-40B4-BE49-F238E27FC236}">
                  <a16:creationId xmlns:a16="http://schemas.microsoft.com/office/drawing/2014/main" id="{C903895B-7A2C-C963-7258-976362897FB0}"/>
                </a:ext>
              </a:extLst>
            </p:cNvPr>
            <p:cNvSpPr txBox="1"/>
            <p:nvPr/>
          </p:nvSpPr>
          <p:spPr>
            <a:xfrm>
              <a:off x="6265127" y="1814165"/>
              <a:ext cx="1955717" cy="7918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ru-RU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Очень высокая цена и сложная настройка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57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F9F01-C27E-D8E6-C2D5-64E88F32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E144D-2FC7-7E13-2CA6-A1F91996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Язык программирования</a:t>
            </a:r>
            <a:r>
              <a:rPr lang="ru-RU" dirty="0"/>
              <a:t>: Python 3.13</a:t>
            </a:r>
          </a:p>
          <a:p>
            <a:r>
              <a:rPr lang="ru-RU" b="1" dirty="0"/>
              <a:t>GUI фреймворк</a:t>
            </a:r>
            <a:r>
              <a:rPr lang="ru-RU" dirty="0"/>
              <a:t>: </a:t>
            </a:r>
            <a:r>
              <a:rPr lang="ru-RU" dirty="0" err="1"/>
              <a:t>Tkinter</a:t>
            </a:r>
            <a:r>
              <a:rPr lang="ru-RU" dirty="0"/>
              <a:t> </a:t>
            </a:r>
          </a:p>
          <a:p>
            <a:r>
              <a:rPr lang="ru-RU" b="1" dirty="0"/>
              <a:t>База данных</a:t>
            </a:r>
            <a:r>
              <a:rPr lang="ru-RU" dirty="0"/>
              <a:t>: </a:t>
            </a:r>
            <a:r>
              <a:rPr lang="ru-RU" dirty="0" err="1"/>
              <a:t>SQLite</a:t>
            </a:r>
            <a:endParaRPr lang="ru-RU" dirty="0"/>
          </a:p>
          <a:p>
            <a:r>
              <a:rPr lang="ru-RU" b="1" dirty="0"/>
              <a:t>Операционные системы</a:t>
            </a:r>
            <a:r>
              <a:rPr lang="ru-RU" dirty="0"/>
              <a:t>: Windows</a:t>
            </a:r>
          </a:p>
          <a:p>
            <a:r>
              <a:rPr lang="ru-RU" b="1" dirty="0"/>
              <a:t>Архитектура</a:t>
            </a:r>
            <a:r>
              <a:rPr lang="ru-RU" dirty="0"/>
              <a:t>: Модульная система с 9 независимыми модулями</a:t>
            </a:r>
          </a:p>
          <a:p>
            <a:r>
              <a:rPr lang="ru-RU" b="1" dirty="0"/>
              <a:t>Интерфейс</a:t>
            </a:r>
            <a:r>
              <a:rPr lang="ru-RU" dirty="0"/>
              <a:t>: Графический пользовательский интерфейс (GUI)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6749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3CAD-E9E8-0043-9094-F2293F71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  <a:endParaRPr lang="en-UA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9EEA8C-A558-8E4F-BE67-27B96C6325F3}"/>
              </a:ext>
            </a:extLst>
          </p:cNvPr>
          <p:cNvGrpSpPr/>
          <p:nvPr/>
        </p:nvGrpSpPr>
        <p:grpSpPr>
          <a:xfrm>
            <a:off x="1070231" y="1329521"/>
            <a:ext cx="10051537" cy="4398861"/>
            <a:chOff x="1100786" y="1551735"/>
            <a:chExt cx="10052640" cy="4399344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395D23FD-BE00-0C4E-940D-0D0FE8F97C7E}"/>
                </a:ext>
              </a:extLst>
            </p:cNvPr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rgbClr val="CD0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7E00AA3-3B47-2A4A-942A-8599DFBF54B5}"/>
                </a:ext>
              </a:extLst>
            </p:cNvPr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Rounded Rectangle 17">
              <a:extLst>
                <a:ext uri="{FF2B5EF4-FFF2-40B4-BE49-F238E27FC236}">
                  <a16:creationId xmlns:a16="http://schemas.microsoft.com/office/drawing/2014/main" id="{8EA16758-066C-CA4B-8D91-CB009332A5D3}"/>
                </a:ext>
              </a:extLst>
            </p:cNvPr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880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9E7CE5EA-CFC4-A645-AC7F-01D70B30A079}"/>
                </a:ext>
              </a:extLst>
            </p:cNvPr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Rounded Rectangle 19">
              <a:extLst>
                <a:ext uri="{FF2B5EF4-FFF2-40B4-BE49-F238E27FC236}">
                  <a16:creationId xmlns:a16="http://schemas.microsoft.com/office/drawing/2014/main" id="{FDF779EF-BB97-B74E-A113-5B0CE7A6ED2C}"/>
                </a:ext>
              </a:extLst>
            </p:cNvPr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rgbClr val="880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Rounded Rectangle 20">
              <a:extLst>
                <a:ext uri="{FF2B5EF4-FFF2-40B4-BE49-F238E27FC236}">
                  <a16:creationId xmlns:a16="http://schemas.microsoft.com/office/drawing/2014/main" id="{50D1E9AD-AB89-514B-BA55-F1CAF8FEC898}"/>
                </a:ext>
              </a:extLst>
            </p:cNvPr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880B3A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Rounded Rectangle 22">
              <a:extLst>
                <a:ext uri="{FF2B5EF4-FFF2-40B4-BE49-F238E27FC236}">
                  <a16:creationId xmlns:a16="http://schemas.microsoft.com/office/drawing/2014/main" id="{7D30C81E-1122-624F-A9E4-BF5F3E7C5DA6}"/>
                </a:ext>
              </a:extLst>
            </p:cNvPr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33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3376F96-C404-6B40-A657-0259A0E88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07" tIns="60955" rIns="121907" bIns="6095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3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BBA7306A-79A5-AF45-9683-2BAEE1682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07" tIns="60955" rIns="121907" bIns="6095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3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F7747A79-0F7D-E84A-9F46-AD79BC646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07" tIns="60955" rIns="121907" bIns="6095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3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354F965-E98D-AD4D-BE38-7937C9A8C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07" tIns="60955" rIns="121907" bIns="6095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21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3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8435971A-F5D8-A549-A473-3A46A6DB4C42}"/>
              </a:ext>
            </a:extLst>
          </p:cNvPr>
          <p:cNvCxnSpPr/>
          <p:nvPr/>
        </p:nvCxnSpPr>
        <p:spPr>
          <a:xfrm>
            <a:off x="3323893" y="352895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0">
            <a:extLst>
              <a:ext uri="{FF2B5EF4-FFF2-40B4-BE49-F238E27FC236}">
                <a16:creationId xmlns:a16="http://schemas.microsoft.com/office/drawing/2014/main" id="{51854D5B-EA60-EE4B-95F4-29B9DEF29970}"/>
              </a:ext>
            </a:extLst>
          </p:cNvPr>
          <p:cNvCxnSpPr/>
          <p:nvPr/>
        </p:nvCxnSpPr>
        <p:spPr>
          <a:xfrm>
            <a:off x="7097196" y="352895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1">
            <a:extLst>
              <a:ext uri="{FF2B5EF4-FFF2-40B4-BE49-F238E27FC236}">
                <a16:creationId xmlns:a16="http://schemas.microsoft.com/office/drawing/2014/main" id="{BDFD5DC9-D262-DA42-8DBB-6A6C339710B1}"/>
              </a:ext>
            </a:extLst>
          </p:cNvPr>
          <p:cNvCxnSpPr/>
          <p:nvPr/>
        </p:nvCxnSpPr>
        <p:spPr>
          <a:xfrm flipV="1">
            <a:off x="8980716" y="256863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2">
            <a:extLst>
              <a:ext uri="{FF2B5EF4-FFF2-40B4-BE49-F238E27FC236}">
                <a16:creationId xmlns:a16="http://schemas.microsoft.com/office/drawing/2014/main" id="{5B84D8D3-EFDD-564C-BDED-DCC0F3D9B65C}"/>
              </a:ext>
            </a:extLst>
          </p:cNvPr>
          <p:cNvCxnSpPr/>
          <p:nvPr/>
        </p:nvCxnSpPr>
        <p:spPr>
          <a:xfrm flipV="1">
            <a:off x="5222077" y="256863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PA-组合 27">
            <a:extLst>
              <a:ext uri="{FF2B5EF4-FFF2-40B4-BE49-F238E27FC236}">
                <a16:creationId xmlns:a16="http://schemas.microsoft.com/office/drawing/2014/main" id="{D8640291-9811-E545-AB9D-E5B50147041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061511" y="4163591"/>
            <a:ext cx="2811791" cy="2699977"/>
            <a:chOff x="6169651" y="3874908"/>
            <a:chExt cx="2811791" cy="2699977"/>
          </a:xfrm>
        </p:grpSpPr>
        <p:sp>
          <p:nvSpPr>
            <p:cNvPr id="20" name="PA-文本框 6">
              <a:extLst>
                <a:ext uri="{FF2B5EF4-FFF2-40B4-BE49-F238E27FC236}">
                  <a16:creationId xmlns:a16="http://schemas.microsoft.com/office/drawing/2014/main" id="{C29B6B87-0923-9F40-8A16-E74C5FD405B7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7054776" y="3874908"/>
              <a:ext cx="1926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b="1" u="sng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Низкая стоимость внедрения</a:t>
              </a:r>
              <a:endParaRPr lang="en-US" b="1" u="sng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PA-文本框 42">
              <a:extLst>
                <a:ext uri="{FF2B5EF4-FFF2-40B4-BE49-F238E27FC236}">
                  <a16:creationId xmlns:a16="http://schemas.microsoft.com/office/drawing/2014/main" id="{EF1853CA-C627-BD4F-9464-007A0585000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169651" y="4824726"/>
              <a:ext cx="1926666" cy="175015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/>
              <a:r>
                <a:rPr lang="ru-RU" altLang="zh-CN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Реализация на Python с открытыми библиотеками не требует дорогих лицензий или аппаратных решений.</a:t>
              </a:r>
              <a:endParaRPr lang="id-ID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PA-组合 27">
            <a:extLst>
              <a:ext uri="{FF2B5EF4-FFF2-40B4-BE49-F238E27FC236}">
                <a16:creationId xmlns:a16="http://schemas.microsoft.com/office/drawing/2014/main" id="{332E29E1-5AA8-CF48-B620-A17ECA457DD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79944" y="4349693"/>
            <a:ext cx="3382645" cy="2420636"/>
            <a:chOff x="5302875" y="3912492"/>
            <a:chExt cx="3382645" cy="2420636"/>
          </a:xfrm>
        </p:grpSpPr>
        <p:sp>
          <p:nvSpPr>
            <p:cNvPr id="23" name="PA-文本框 6">
              <a:extLst>
                <a:ext uri="{FF2B5EF4-FFF2-40B4-BE49-F238E27FC236}">
                  <a16:creationId xmlns:a16="http://schemas.microsoft.com/office/drawing/2014/main" id="{9BACCF1C-FC69-CB45-B6DA-68D6B053802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758854" y="3912492"/>
              <a:ext cx="1926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b="1" u="sng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Гибкий и расширяемый дизайн</a:t>
              </a:r>
              <a:endParaRPr lang="en-US" b="1" u="sng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PA-文本框 42">
              <a:extLst>
                <a:ext uri="{FF2B5EF4-FFF2-40B4-BE49-F238E27FC236}">
                  <a16:creationId xmlns:a16="http://schemas.microsoft.com/office/drawing/2014/main" id="{8503235A-8CC2-CD4B-A3B9-2FF13745A56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302875" y="4302892"/>
              <a:ext cx="1926666" cy="203023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/>
              <a:r>
                <a:rPr lang="ru-RU" altLang="zh-CN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Девять независимых модулей позволяют легко добавлять новые функции на уровне приложения, без вмешательства в остальную логику.</a:t>
              </a:r>
              <a:endParaRPr lang="id-ID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" name="PA-组合 27">
            <a:extLst>
              <a:ext uri="{FF2B5EF4-FFF2-40B4-BE49-F238E27FC236}">
                <a16:creationId xmlns:a16="http://schemas.microsoft.com/office/drawing/2014/main" id="{7EB5B016-5046-A248-B356-6BC3433EEAB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68441" y="495083"/>
            <a:ext cx="3483576" cy="2280006"/>
            <a:chOff x="6249915" y="3765942"/>
            <a:chExt cx="3483576" cy="2280006"/>
          </a:xfrm>
        </p:grpSpPr>
        <p:sp>
          <p:nvSpPr>
            <p:cNvPr id="26" name="PA-文本框 6">
              <a:extLst>
                <a:ext uri="{FF2B5EF4-FFF2-40B4-BE49-F238E27FC236}">
                  <a16:creationId xmlns:a16="http://schemas.microsoft.com/office/drawing/2014/main" id="{5DC30B83-15F6-6942-BE62-9B0FAEEB21A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504139" y="3765942"/>
              <a:ext cx="2229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b="1" u="sng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Пользовательский интерфейс и лёгкая настройка</a:t>
              </a:r>
              <a:endParaRPr lang="en-US" b="1" u="sng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PA-文本框 42">
              <a:extLst>
                <a:ext uri="{FF2B5EF4-FFF2-40B4-BE49-F238E27FC236}">
                  <a16:creationId xmlns:a16="http://schemas.microsoft.com/office/drawing/2014/main" id="{979CCC9A-216F-5941-B221-37ACD030089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249915" y="4295789"/>
              <a:ext cx="1926666" cy="175015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/>
              <a:r>
                <a:rPr lang="ru-RU" altLang="zh-CN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GUI на </a:t>
              </a:r>
              <a:r>
                <a:rPr lang="ru-RU" altLang="zh-CN" dirty="0" err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Tkinter</a:t>
              </a:r>
              <a:r>
                <a:rPr lang="ru-RU" altLang="zh-CN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позволяет быстро адаптировать визуальные модули под конкретные операционные нужды.</a:t>
              </a:r>
              <a:endParaRPr lang="id-ID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PA-组合 27">
            <a:extLst>
              <a:ext uri="{FF2B5EF4-FFF2-40B4-BE49-F238E27FC236}">
                <a16:creationId xmlns:a16="http://schemas.microsoft.com/office/drawing/2014/main" id="{AACB24EB-4A4A-EC49-B20C-5F31E5C710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999256" y="541856"/>
            <a:ext cx="3651235" cy="2444459"/>
            <a:chOff x="5910163" y="3761672"/>
            <a:chExt cx="3651235" cy="2444459"/>
          </a:xfrm>
        </p:grpSpPr>
        <p:sp>
          <p:nvSpPr>
            <p:cNvPr id="29" name="PA-文本框 6">
              <a:extLst>
                <a:ext uri="{FF2B5EF4-FFF2-40B4-BE49-F238E27FC236}">
                  <a16:creationId xmlns:a16="http://schemas.microsoft.com/office/drawing/2014/main" id="{02B9BB29-6F04-4D42-AFC8-BFC28A9B76E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213249" y="3761672"/>
              <a:ext cx="23481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b="1" u="sng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Отказоустойчивость и независимость модулей</a:t>
              </a:r>
              <a:endParaRPr lang="en-US" b="1" u="sng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PA-文本框 42">
              <a:extLst>
                <a:ext uri="{FF2B5EF4-FFF2-40B4-BE49-F238E27FC236}">
                  <a16:creationId xmlns:a16="http://schemas.microsoft.com/office/drawing/2014/main" id="{2A4E9B3A-7B19-7242-8E06-636DA8BE360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910163" y="4455972"/>
              <a:ext cx="1926666" cy="175015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ctr"/>
              <a:r>
                <a:rPr lang="ru-RU" altLang="zh-CN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Сбой в одном модуле (например, визуализации или подключении) не блокирует работу всей системы.</a:t>
              </a:r>
              <a:endParaRPr lang="id-ID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362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32CF4-82E7-7302-164B-816ACEB6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методов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17F5CB-C183-A93C-AB04-735D903B8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06"/>
            <a:ext cx="52578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Структура БД:</a:t>
            </a:r>
          </a:p>
          <a:p>
            <a:pPr lvl="1"/>
            <a:r>
              <a:rPr lang="en-US" dirty="0"/>
              <a:t>CREATE TABLE operators (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operator_id</a:t>
            </a:r>
            <a:r>
              <a:rPr lang="en-US" dirty="0"/>
              <a:t> INTEGER PRIMARY KEY AUTOINCREMENT,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operator_fio</a:t>
            </a:r>
            <a:r>
              <a:rPr lang="en-US" dirty="0"/>
              <a:t> TEXT NOT NULL,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operator_login</a:t>
            </a:r>
            <a:r>
              <a:rPr lang="en-US" dirty="0"/>
              <a:t> TEXT UNIQUE NOT NULL,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operator_password</a:t>
            </a:r>
            <a:r>
              <a:rPr lang="en-US" dirty="0"/>
              <a:t> TEXT NOT NULL,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operator_high_priority</a:t>
            </a:r>
            <a:r>
              <a:rPr lang="en-US" dirty="0"/>
              <a:t> INTEGER DEFAULT 0</a:t>
            </a:r>
          </a:p>
          <a:p>
            <a:pPr lvl="1"/>
            <a:r>
              <a:rPr lang="en-US" dirty="0"/>
              <a:t>);</a:t>
            </a:r>
            <a:endParaRPr lang="ru-RU" dirty="0"/>
          </a:p>
          <a:p>
            <a:pPr lvl="1"/>
            <a:r>
              <a:rPr lang="en-US" dirty="0"/>
              <a:t>CREATE TABLE cells (</a:t>
            </a:r>
          </a:p>
          <a:p>
            <a:pPr lvl="1"/>
            <a:r>
              <a:rPr lang="en-US" dirty="0"/>
              <a:t>    id INTEGER PRIMARY KEY,</a:t>
            </a:r>
          </a:p>
          <a:p>
            <a:pPr lvl="1"/>
            <a:r>
              <a:rPr lang="en-US" dirty="0"/>
              <a:t>    pressure REAL,</a:t>
            </a:r>
          </a:p>
          <a:p>
            <a:pPr lvl="1"/>
            <a:r>
              <a:rPr lang="en-US" dirty="0"/>
              <a:t>    temperature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pumping_speed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vibrations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tilt_angle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working_status</a:t>
            </a:r>
            <a:r>
              <a:rPr lang="en-US" dirty="0"/>
              <a:t> TEXT,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line_number</a:t>
            </a:r>
            <a:r>
              <a:rPr lang="en-US" dirty="0"/>
              <a:t> INTEGER,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cell_number_in_line</a:t>
            </a:r>
            <a:r>
              <a:rPr lang="en-US" dirty="0"/>
              <a:t> INTEGER</a:t>
            </a:r>
          </a:p>
          <a:p>
            <a:pPr lvl="1"/>
            <a:r>
              <a:rPr lang="en-US" dirty="0"/>
              <a:t>);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77BD2D-FE9B-9DD2-FEC9-6F4BF4A8FA98}"/>
              </a:ext>
            </a:extLst>
          </p:cNvPr>
          <p:cNvSpPr txBox="1">
            <a:spLocks/>
          </p:cNvSpPr>
          <p:nvPr/>
        </p:nvSpPr>
        <p:spPr>
          <a:xfrm>
            <a:off x="5899484" y="1631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Структура БД:</a:t>
            </a:r>
          </a:p>
          <a:p>
            <a:pPr lvl="1"/>
            <a:r>
              <a:rPr lang="en-US" dirty="0"/>
              <a:t>CREATE TABLE </a:t>
            </a:r>
            <a:r>
              <a:rPr lang="en-US" dirty="0" err="1"/>
              <a:t>raw_data</a:t>
            </a:r>
            <a:r>
              <a:rPr lang="en-US" dirty="0"/>
              <a:t> (</a:t>
            </a:r>
          </a:p>
          <a:p>
            <a:pPr lvl="1"/>
            <a:r>
              <a:rPr lang="en-US" dirty="0"/>
              <a:t>    id INTEGER PRIMARY KEY AUTOINCREMENT,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cell_pressure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cell_temperature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cell_pumping_speed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cell_vibrations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cell_tilt_angle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outdoor_temperature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outdoor_pressure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outdoor_wind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outdoor_humidity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timestamp TEXT</a:t>
            </a:r>
          </a:p>
          <a:p>
            <a:pPr lvl="1"/>
            <a:r>
              <a:rPr lang="en-US" dirty="0"/>
              <a:t>);</a:t>
            </a:r>
            <a:endParaRPr lang="ru-RU" dirty="0"/>
          </a:p>
          <a:p>
            <a:pPr lvl="1"/>
            <a:r>
              <a:rPr lang="en-US" dirty="0"/>
              <a:t>CREATE TABLE </a:t>
            </a:r>
            <a:r>
              <a:rPr lang="en-US" dirty="0" err="1"/>
              <a:t>external_data</a:t>
            </a:r>
            <a:r>
              <a:rPr lang="en-US" dirty="0"/>
              <a:t> (</a:t>
            </a:r>
          </a:p>
          <a:p>
            <a:pPr lvl="1"/>
            <a:r>
              <a:rPr lang="en-US" dirty="0"/>
              <a:t>    id INTEGER PRIMARY KEY AUTOINCREMENT,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env_temperature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env_pressure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env_wind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env_humidity</a:t>
            </a:r>
            <a:r>
              <a:rPr lang="en-US" dirty="0"/>
              <a:t> REAL,</a:t>
            </a:r>
          </a:p>
          <a:p>
            <a:pPr lvl="1"/>
            <a:r>
              <a:rPr lang="en-US" dirty="0"/>
              <a:t>    timestamp TEXT</a:t>
            </a:r>
          </a:p>
          <a:p>
            <a:pPr lvl="1"/>
            <a:r>
              <a:rPr lang="en-US" dirty="0"/>
              <a:t>);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BA8466A-0F74-DF3A-BF4F-A699959036B1}"/>
              </a:ext>
            </a:extLst>
          </p:cNvPr>
          <p:cNvSpPr txBox="1">
            <a:spLocks/>
          </p:cNvSpPr>
          <p:nvPr/>
        </p:nvSpPr>
        <p:spPr>
          <a:xfrm>
            <a:off x="3661610" y="6008162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+ таблица отчетов</a:t>
            </a:r>
          </a:p>
        </p:txBody>
      </p:sp>
    </p:spTree>
    <p:extLst>
      <p:ext uri="{BB962C8B-B14F-4D97-AF65-F5344CB8AC3E}">
        <p14:creationId xmlns:p14="http://schemas.microsoft.com/office/powerpoint/2010/main" val="342555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BFE56-8BC7-1C06-6388-A241881A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9" name="2025-06-21 13-34-57">
            <a:hlinkClick r:id="" action="ppaction://media"/>
            <a:extLst>
              <a:ext uri="{FF2B5EF4-FFF2-40B4-BE49-F238E27FC236}">
                <a16:creationId xmlns:a16="http://schemas.microsoft.com/office/drawing/2014/main" id="{362625B6-524C-55CB-0DB9-A87EA783CF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604963"/>
            <a:ext cx="7735887" cy="4351337"/>
          </a:xfrm>
        </p:spPr>
      </p:pic>
    </p:spTree>
    <p:extLst>
      <p:ext uri="{BB962C8B-B14F-4D97-AF65-F5344CB8AC3E}">
        <p14:creationId xmlns:p14="http://schemas.microsoft.com/office/powerpoint/2010/main" val="7293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607</Words>
  <Application>Microsoft Office PowerPoint</Application>
  <PresentationFormat>Широкоэкранный</PresentationFormat>
  <Paragraphs>98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ПРИМЕНЕНИЕ ИНФОРМАЦИОННЫХ ТЕХНОЛОГИЙ ДЛЯ ОЦЕНКИ ЭФФЕКТИВНОСТИ БРЕНДА РАБОТОДАТЕЛЯ</vt:lpstr>
      <vt:lpstr>АКТУАЛЬНОСТЬ РАБОТЫ</vt:lpstr>
      <vt:lpstr>ЦЕЛЬ И ЗАДАЧИ ПРОЕКТА</vt:lpstr>
      <vt:lpstr>Основные возможности</vt:lpstr>
      <vt:lpstr>Сравнение аналогов промышленных систем</vt:lpstr>
      <vt:lpstr>Технические характеристики</vt:lpstr>
      <vt:lpstr>Преимущества</vt:lpstr>
      <vt:lpstr>Примеры методов работы</vt:lpstr>
      <vt:lpstr>Демонстрация работы</vt:lpstr>
      <vt:lpstr>Спасибо за внимание!  Задавайте вопросы, пожалуйста.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Vlad McEyev</cp:lastModifiedBy>
  <cp:revision>6</cp:revision>
  <dcterms:created xsi:type="dcterms:W3CDTF">2023-01-07T16:01:06Z</dcterms:created>
  <dcterms:modified xsi:type="dcterms:W3CDTF">2025-06-21T05:38:42Z</dcterms:modified>
</cp:coreProperties>
</file>